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1"/>
  </p:sldMasterIdLst>
  <p:notesMasterIdLst>
    <p:notesMasterId r:id="rId39"/>
  </p:notesMasterIdLst>
  <p:sldIdLst>
    <p:sldId id="256" r:id="rId2"/>
    <p:sldId id="279"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80" r:id="rId22"/>
    <p:sldId id="286" r:id="rId23"/>
    <p:sldId id="281" r:id="rId24"/>
    <p:sldId id="282" r:id="rId25"/>
    <p:sldId id="283" r:id="rId26"/>
    <p:sldId id="284" r:id="rId27"/>
    <p:sldId id="285" r:id="rId28"/>
    <p:sldId id="275" r:id="rId29"/>
    <p:sldId id="276" r:id="rId30"/>
    <p:sldId id="289" r:id="rId31"/>
    <p:sldId id="287" r:id="rId32"/>
    <p:sldId id="288" r:id="rId33"/>
    <p:sldId id="290" r:id="rId34"/>
    <p:sldId id="291" r:id="rId35"/>
    <p:sldId id="292" r:id="rId36"/>
    <p:sldId id="277" r:id="rId37"/>
    <p:sldId id="278"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30" autoAdjust="0"/>
    <p:restoredTop sz="94660"/>
  </p:normalViewPr>
  <p:slideViewPr>
    <p:cSldViewPr snapToGrid="0">
      <p:cViewPr varScale="1">
        <p:scale>
          <a:sx n="92" d="100"/>
          <a:sy n="92" d="100"/>
        </p:scale>
        <p:origin x="149"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E00251-0C70-4936-B85F-5FC50D48173F}" type="doc">
      <dgm:prSet loTypeId="urn:microsoft.com/office/officeart/2016/7/layout/BasicLinearProcessNumbered" loCatId="process" qsTypeId="urn:microsoft.com/office/officeart/2005/8/quickstyle/simple1" qsCatId="simple" csTypeId="urn:microsoft.com/office/officeart/2005/8/colors/ColorSchemeForSuggestions" csCatId="other"/>
      <dgm:spPr/>
      <dgm:t>
        <a:bodyPr/>
        <a:lstStyle/>
        <a:p>
          <a:endParaRPr lang="en-US"/>
        </a:p>
      </dgm:t>
    </dgm:pt>
    <dgm:pt modelId="{8FB6B3BF-A8AD-4136-BBA5-46B011D1945B}">
      <dgm:prSet/>
      <dgm:spPr/>
      <dgm:t>
        <a:bodyPr/>
        <a:lstStyle/>
        <a:p>
          <a:r>
            <a:rPr lang="en-US"/>
            <a:t>Deep Learning</a:t>
          </a:r>
        </a:p>
      </dgm:t>
    </dgm:pt>
    <dgm:pt modelId="{C6E8A8DB-5BB4-4227-9F3D-5CD4E70F3164}" type="parTrans" cxnId="{08A22139-82B9-4405-BAEE-5439024B5648}">
      <dgm:prSet/>
      <dgm:spPr/>
      <dgm:t>
        <a:bodyPr/>
        <a:lstStyle/>
        <a:p>
          <a:endParaRPr lang="en-US"/>
        </a:p>
      </dgm:t>
    </dgm:pt>
    <dgm:pt modelId="{9AE79842-276F-44C5-B7D9-AD45BDA8F49C}" type="sibTrans" cxnId="{08A22139-82B9-4405-BAEE-5439024B5648}">
      <dgm:prSet phldrT="1" phldr="0"/>
      <dgm:spPr/>
      <dgm:t>
        <a:bodyPr/>
        <a:lstStyle/>
        <a:p>
          <a:r>
            <a:rPr lang="en-US"/>
            <a:t>1</a:t>
          </a:r>
        </a:p>
      </dgm:t>
    </dgm:pt>
    <dgm:pt modelId="{FB191BAA-371E-4808-AD1C-9BCBBC416125}">
      <dgm:prSet/>
      <dgm:spPr/>
      <dgm:t>
        <a:bodyPr/>
        <a:lstStyle/>
        <a:p>
          <a:r>
            <a:rPr lang="en-US"/>
            <a:t>Convolutional Neural Networks</a:t>
          </a:r>
        </a:p>
      </dgm:t>
    </dgm:pt>
    <dgm:pt modelId="{88DA6A73-BE9E-4370-8CA2-85D0BDD56159}" type="parTrans" cxnId="{9A03538B-4FA5-44C2-A845-F16192BA6318}">
      <dgm:prSet/>
      <dgm:spPr/>
      <dgm:t>
        <a:bodyPr/>
        <a:lstStyle/>
        <a:p>
          <a:endParaRPr lang="en-US"/>
        </a:p>
      </dgm:t>
    </dgm:pt>
    <dgm:pt modelId="{33FB79CC-CFC0-4B89-828C-15F695B128BA}" type="sibTrans" cxnId="{9A03538B-4FA5-44C2-A845-F16192BA6318}">
      <dgm:prSet phldrT="2" phldr="0"/>
      <dgm:spPr/>
      <dgm:t>
        <a:bodyPr/>
        <a:lstStyle/>
        <a:p>
          <a:r>
            <a:rPr lang="en-US"/>
            <a:t>2</a:t>
          </a:r>
        </a:p>
      </dgm:t>
    </dgm:pt>
    <dgm:pt modelId="{5C308B0A-4D74-4C8A-8721-DC7A3AFE0A4C}">
      <dgm:prSet/>
      <dgm:spPr/>
      <dgm:t>
        <a:bodyPr/>
        <a:lstStyle/>
        <a:p>
          <a:r>
            <a:rPr lang="en-US"/>
            <a:t>Brute Force Idea</a:t>
          </a:r>
        </a:p>
      </dgm:t>
    </dgm:pt>
    <dgm:pt modelId="{8DC3C61A-CA2F-4851-80A5-53AD1D9AE54E}" type="parTrans" cxnId="{E76D98D0-10A5-4EC4-A351-3CC7BCEA48FA}">
      <dgm:prSet/>
      <dgm:spPr/>
      <dgm:t>
        <a:bodyPr/>
        <a:lstStyle/>
        <a:p>
          <a:endParaRPr lang="en-US"/>
        </a:p>
      </dgm:t>
    </dgm:pt>
    <dgm:pt modelId="{A5A17AC4-3597-402E-BBBB-C04B14D9010E}" type="sibTrans" cxnId="{E76D98D0-10A5-4EC4-A351-3CC7BCEA48FA}">
      <dgm:prSet phldrT="3" phldr="0"/>
      <dgm:spPr/>
      <dgm:t>
        <a:bodyPr/>
        <a:lstStyle/>
        <a:p>
          <a:r>
            <a:rPr lang="en-US"/>
            <a:t>3</a:t>
          </a:r>
        </a:p>
      </dgm:t>
    </dgm:pt>
    <dgm:pt modelId="{65A8621E-40B4-40DC-9B51-4091006C3F42}">
      <dgm:prSet/>
      <dgm:spPr/>
      <dgm:t>
        <a:bodyPr/>
        <a:lstStyle/>
        <a:p>
          <a:r>
            <a:rPr lang="en-US"/>
            <a:t>How Convolution Works</a:t>
          </a:r>
        </a:p>
      </dgm:t>
    </dgm:pt>
    <dgm:pt modelId="{C7F83937-4737-41EB-A780-7E5A873DC36F}" type="parTrans" cxnId="{94F3B6E1-0905-4338-B731-A23160A58F8A}">
      <dgm:prSet/>
      <dgm:spPr/>
      <dgm:t>
        <a:bodyPr/>
        <a:lstStyle/>
        <a:p>
          <a:endParaRPr lang="en-US"/>
        </a:p>
      </dgm:t>
    </dgm:pt>
    <dgm:pt modelId="{9E049C34-E6AF-4841-B18E-528FE4FBD251}" type="sibTrans" cxnId="{94F3B6E1-0905-4338-B731-A23160A58F8A}">
      <dgm:prSet phldrT="4" phldr="0"/>
      <dgm:spPr/>
      <dgm:t>
        <a:bodyPr/>
        <a:lstStyle/>
        <a:p>
          <a:r>
            <a:rPr lang="en-US"/>
            <a:t>4</a:t>
          </a:r>
        </a:p>
      </dgm:t>
    </dgm:pt>
    <dgm:pt modelId="{EB575E74-B9AD-47B7-9735-F92FBDE16FFD}">
      <dgm:prSet/>
      <dgm:spPr/>
      <dgm:t>
        <a:bodyPr/>
        <a:lstStyle/>
        <a:p>
          <a:r>
            <a:rPr lang="en-US"/>
            <a:t>Face Recognition with Deep Learning</a:t>
          </a:r>
        </a:p>
      </dgm:t>
    </dgm:pt>
    <dgm:pt modelId="{476AE3F2-0143-40CD-9728-08A31A492AA5}" type="parTrans" cxnId="{F9B096B9-BD0A-422B-A783-26C531E17604}">
      <dgm:prSet/>
      <dgm:spPr/>
      <dgm:t>
        <a:bodyPr/>
        <a:lstStyle/>
        <a:p>
          <a:endParaRPr lang="en-US"/>
        </a:p>
      </dgm:t>
    </dgm:pt>
    <dgm:pt modelId="{7890A5E9-E729-4A26-8D19-FB49AA7EC4EE}" type="sibTrans" cxnId="{F9B096B9-BD0A-422B-A783-26C531E17604}">
      <dgm:prSet phldrT="5" phldr="0"/>
      <dgm:spPr/>
      <dgm:t>
        <a:bodyPr/>
        <a:lstStyle/>
        <a:p>
          <a:r>
            <a:rPr lang="en-US"/>
            <a:t>5</a:t>
          </a:r>
        </a:p>
      </dgm:t>
    </dgm:pt>
    <dgm:pt modelId="{97D8097B-CC56-447D-AD55-3FC9C8079D84}" type="pres">
      <dgm:prSet presAssocID="{97E00251-0C70-4936-B85F-5FC50D48173F}" presName="Name0" presStyleCnt="0">
        <dgm:presLayoutVars>
          <dgm:animLvl val="lvl"/>
          <dgm:resizeHandles val="exact"/>
        </dgm:presLayoutVars>
      </dgm:prSet>
      <dgm:spPr/>
    </dgm:pt>
    <dgm:pt modelId="{8A5E726F-45EA-45FB-9FA9-8F5996636595}" type="pres">
      <dgm:prSet presAssocID="{8FB6B3BF-A8AD-4136-BBA5-46B011D1945B}" presName="compositeNode" presStyleCnt="0">
        <dgm:presLayoutVars>
          <dgm:bulletEnabled val="1"/>
        </dgm:presLayoutVars>
      </dgm:prSet>
      <dgm:spPr/>
    </dgm:pt>
    <dgm:pt modelId="{F23317CB-87F6-4BE6-A996-B26A5D7971A0}" type="pres">
      <dgm:prSet presAssocID="{8FB6B3BF-A8AD-4136-BBA5-46B011D1945B}" presName="bgRect" presStyleLbl="bgAccFollowNode1" presStyleIdx="0" presStyleCnt="5"/>
      <dgm:spPr/>
    </dgm:pt>
    <dgm:pt modelId="{1DDC1776-BDC2-4613-9522-A1E52756338B}" type="pres">
      <dgm:prSet presAssocID="{9AE79842-276F-44C5-B7D9-AD45BDA8F49C}" presName="sibTransNodeCircle" presStyleLbl="alignNode1" presStyleIdx="0" presStyleCnt="10">
        <dgm:presLayoutVars>
          <dgm:chMax val="0"/>
          <dgm:bulletEnabled/>
        </dgm:presLayoutVars>
      </dgm:prSet>
      <dgm:spPr/>
    </dgm:pt>
    <dgm:pt modelId="{765473B7-A99A-4C8D-98D8-62A4D1140F42}" type="pres">
      <dgm:prSet presAssocID="{8FB6B3BF-A8AD-4136-BBA5-46B011D1945B}" presName="bottomLine" presStyleLbl="alignNode1" presStyleIdx="1" presStyleCnt="10">
        <dgm:presLayoutVars/>
      </dgm:prSet>
      <dgm:spPr/>
    </dgm:pt>
    <dgm:pt modelId="{D0E6D508-6473-478F-98E9-1BE2B7397BA7}" type="pres">
      <dgm:prSet presAssocID="{8FB6B3BF-A8AD-4136-BBA5-46B011D1945B}" presName="nodeText" presStyleLbl="bgAccFollowNode1" presStyleIdx="0" presStyleCnt="5">
        <dgm:presLayoutVars>
          <dgm:bulletEnabled val="1"/>
        </dgm:presLayoutVars>
      </dgm:prSet>
      <dgm:spPr/>
    </dgm:pt>
    <dgm:pt modelId="{26AB6A59-799C-4918-9A51-276D7BA6C09D}" type="pres">
      <dgm:prSet presAssocID="{9AE79842-276F-44C5-B7D9-AD45BDA8F49C}" presName="sibTrans" presStyleCnt="0"/>
      <dgm:spPr/>
    </dgm:pt>
    <dgm:pt modelId="{477E57B4-A559-4A00-BF28-9E4087BCDEA6}" type="pres">
      <dgm:prSet presAssocID="{FB191BAA-371E-4808-AD1C-9BCBBC416125}" presName="compositeNode" presStyleCnt="0">
        <dgm:presLayoutVars>
          <dgm:bulletEnabled val="1"/>
        </dgm:presLayoutVars>
      </dgm:prSet>
      <dgm:spPr/>
    </dgm:pt>
    <dgm:pt modelId="{AFFB474A-64B8-4DC1-9630-1A0C9488343F}" type="pres">
      <dgm:prSet presAssocID="{FB191BAA-371E-4808-AD1C-9BCBBC416125}" presName="bgRect" presStyleLbl="bgAccFollowNode1" presStyleIdx="1" presStyleCnt="5"/>
      <dgm:spPr/>
    </dgm:pt>
    <dgm:pt modelId="{787D399A-09BA-4AF9-B362-7E5E29C635DD}" type="pres">
      <dgm:prSet presAssocID="{33FB79CC-CFC0-4B89-828C-15F695B128BA}" presName="sibTransNodeCircle" presStyleLbl="alignNode1" presStyleIdx="2" presStyleCnt="10">
        <dgm:presLayoutVars>
          <dgm:chMax val="0"/>
          <dgm:bulletEnabled/>
        </dgm:presLayoutVars>
      </dgm:prSet>
      <dgm:spPr/>
    </dgm:pt>
    <dgm:pt modelId="{7B9C742F-059A-442B-ACAE-0F8F555D3600}" type="pres">
      <dgm:prSet presAssocID="{FB191BAA-371E-4808-AD1C-9BCBBC416125}" presName="bottomLine" presStyleLbl="alignNode1" presStyleIdx="3" presStyleCnt="10">
        <dgm:presLayoutVars/>
      </dgm:prSet>
      <dgm:spPr/>
    </dgm:pt>
    <dgm:pt modelId="{26F61D14-EC1B-4550-9AEE-6E5BB9B8764B}" type="pres">
      <dgm:prSet presAssocID="{FB191BAA-371E-4808-AD1C-9BCBBC416125}" presName="nodeText" presStyleLbl="bgAccFollowNode1" presStyleIdx="1" presStyleCnt="5">
        <dgm:presLayoutVars>
          <dgm:bulletEnabled val="1"/>
        </dgm:presLayoutVars>
      </dgm:prSet>
      <dgm:spPr/>
    </dgm:pt>
    <dgm:pt modelId="{6EA33587-B335-465F-AEF5-2CA353F08429}" type="pres">
      <dgm:prSet presAssocID="{33FB79CC-CFC0-4B89-828C-15F695B128BA}" presName="sibTrans" presStyleCnt="0"/>
      <dgm:spPr/>
    </dgm:pt>
    <dgm:pt modelId="{B391A175-42BD-4541-8F7A-1347004E94E7}" type="pres">
      <dgm:prSet presAssocID="{5C308B0A-4D74-4C8A-8721-DC7A3AFE0A4C}" presName="compositeNode" presStyleCnt="0">
        <dgm:presLayoutVars>
          <dgm:bulletEnabled val="1"/>
        </dgm:presLayoutVars>
      </dgm:prSet>
      <dgm:spPr/>
    </dgm:pt>
    <dgm:pt modelId="{5C226399-274E-467C-9A12-665128ADBCA7}" type="pres">
      <dgm:prSet presAssocID="{5C308B0A-4D74-4C8A-8721-DC7A3AFE0A4C}" presName="bgRect" presStyleLbl="bgAccFollowNode1" presStyleIdx="2" presStyleCnt="5"/>
      <dgm:spPr/>
    </dgm:pt>
    <dgm:pt modelId="{D02DD85F-2002-46B1-AF52-BD9FBCBE61F9}" type="pres">
      <dgm:prSet presAssocID="{A5A17AC4-3597-402E-BBBB-C04B14D9010E}" presName="sibTransNodeCircle" presStyleLbl="alignNode1" presStyleIdx="4" presStyleCnt="10">
        <dgm:presLayoutVars>
          <dgm:chMax val="0"/>
          <dgm:bulletEnabled/>
        </dgm:presLayoutVars>
      </dgm:prSet>
      <dgm:spPr/>
    </dgm:pt>
    <dgm:pt modelId="{01767693-225F-4D8E-A008-8E699147B719}" type="pres">
      <dgm:prSet presAssocID="{5C308B0A-4D74-4C8A-8721-DC7A3AFE0A4C}" presName="bottomLine" presStyleLbl="alignNode1" presStyleIdx="5" presStyleCnt="10">
        <dgm:presLayoutVars/>
      </dgm:prSet>
      <dgm:spPr/>
    </dgm:pt>
    <dgm:pt modelId="{2963F91A-D952-45DF-A271-AA70402C22B5}" type="pres">
      <dgm:prSet presAssocID="{5C308B0A-4D74-4C8A-8721-DC7A3AFE0A4C}" presName="nodeText" presStyleLbl="bgAccFollowNode1" presStyleIdx="2" presStyleCnt="5">
        <dgm:presLayoutVars>
          <dgm:bulletEnabled val="1"/>
        </dgm:presLayoutVars>
      </dgm:prSet>
      <dgm:spPr/>
    </dgm:pt>
    <dgm:pt modelId="{E76B8875-C8E8-4CF2-98AD-6B85CD83D8D1}" type="pres">
      <dgm:prSet presAssocID="{A5A17AC4-3597-402E-BBBB-C04B14D9010E}" presName="sibTrans" presStyleCnt="0"/>
      <dgm:spPr/>
    </dgm:pt>
    <dgm:pt modelId="{16E58BFA-F867-415A-A38E-D95EB04F9873}" type="pres">
      <dgm:prSet presAssocID="{65A8621E-40B4-40DC-9B51-4091006C3F42}" presName="compositeNode" presStyleCnt="0">
        <dgm:presLayoutVars>
          <dgm:bulletEnabled val="1"/>
        </dgm:presLayoutVars>
      </dgm:prSet>
      <dgm:spPr/>
    </dgm:pt>
    <dgm:pt modelId="{9BE69823-4354-4465-A5D0-8CED359DAC3A}" type="pres">
      <dgm:prSet presAssocID="{65A8621E-40B4-40DC-9B51-4091006C3F42}" presName="bgRect" presStyleLbl="bgAccFollowNode1" presStyleIdx="3" presStyleCnt="5"/>
      <dgm:spPr/>
    </dgm:pt>
    <dgm:pt modelId="{E2D4A5B6-44E3-4463-BE7F-0475C03EA26D}" type="pres">
      <dgm:prSet presAssocID="{9E049C34-E6AF-4841-B18E-528FE4FBD251}" presName="sibTransNodeCircle" presStyleLbl="alignNode1" presStyleIdx="6" presStyleCnt="10">
        <dgm:presLayoutVars>
          <dgm:chMax val="0"/>
          <dgm:bulletEnabled/>
        </dgm:presLayoutVars>
      </dgm:prSet>
      <dgm:spPr/>
    </dgm:pt>
    <dgm:pt modelId="{0905AFCC-022E-468C-A57F-CF37B5965C10}" type="pres">
      <dgm:prSet presAssocID="{65A8621E-40B4-40DC-9B51-4091006C3F42}" presName="bottomLine" presStyleLbl="alignNode1" presStyleIdx="7" presStyleCnt="10">
        <dgm:presLayoutVars/>
      </dgm:prSet>
      <dgm:spPr/>
    </dgm:pt>
    <dgm:pt modelId="{665AF35B-F7AF-4CBC-A7E9-C093752407CE}" type="pres">
      <dgm:prSet presAssocID="{65A8621E-40B4-40DC-9B51-4091006C3F42}" presName="nodeText" presStyleLbl="bgAccFollowNode1" presStyleIdx="3" presStyleCnt="5">
        <dgm:presLayoutVars>
          <dgm:bulletEnabled val="1"/>
        </dgm:presLayoutVars>
      </dgm:prSet>
      <dgm:spPr/>
    </dgm:pt>
    <dgm:pt modelId="{455DFAF9-45BA-4B77-962D-5985AE351DC2}" type="pres">
      <dgm:prSet presAssocID="{9E049C34-E6AF-4841-B18E-528FE4FBD251}" presName="sibTrans" presStyleCnt="0"/>
      <dgm:spPr/>
    </dgm:pt>
    <dgm:pt modelId="{2D0C393B-BAB8-48CB-845D-C531461D44A6}" type="pres">
      <dgm:prSet presAssocID="{EB575E74-B9AD-47B7-9735-F92FBDE16FFD}" presName="compositeNode" presStyleCnt="0">
        <dgm:presLayoutVars>
          <dgm:bulletEnabled val="1"/>
        </dgm:presLayoutVars>
      </dgm:prSet>
      <dgm:spPr/>
    </dgm:pt>
    <dgm:pt modelId="{E90244C2-A1C0-4F7A-97AB-202EE994B84F}" type="pres">
      <dgm:prSet presAssocID="{EB575E74-B9AD-47B7-9735-F92FBDE16FFD}" presName="bgRect" presStyleLbl="bgAccFollowNode1" presStyleIdx="4" presStyleCnt="5"/>
      <dgm:spPr/>
    </dgm:pt>
    <dgm:pt modelId="{F966BB1F-79EE-44AF-AED8-4DE396BEA984}" type="pres">
      <dgm:prSet presAssocID="{7890A5E9-E729-4A26-8D19-FB49AA7EC4EE}" presName="sibTransNodeCircle" presStyleLbl="alignNode1" presStyleIdx="8" presStyleCnt="10">
        <dgm:presLayoutVars>
          <dgm:chMax val="0"/>
          <dgm:bulletEnabled/>
        </dgm:presLayoutVars>
      </dgm:prSet>
      <dgm:spPr/>
    </dgm:pt>
    <dgm:pt modelId="{9D4B8ED8-A431-4A4C-B5E0-231BE5BC908D}" type="pres">
      <dgm:prSet presAssocID="{EB575E74-B9AD-47B7-9735-F92FBDE16FFD}" presName="bottomLine" presStyleLbl="alignNode1" presStyleIdx="9" presStyleCnt="10">
        <dgm:presLayoutVars/>
      </dgm:prSet>
      <dgm:spPr/>
    </dgm:pt>
    <dgm:pt modelId="{9865DB2C-9617-4090-B64F-50914D4A5622}" type="pres">
      <dgm:prSet presAssocID="{EB575E74-B9AD-47B7-9735-F92FBDE16FFD}" presName="nodeText" presStyleLbl="bgAccFollowNode1" presStyleIdx="4" presStyleCnt="5">
        <dgm:presLayoutVars>
          <dgm:bulletEnabled val="1"/>
        </dgm:presLayoutVars>
      </dgm:prSet>
      <dgm:spPr/>
    </dgm:pt>
  </dgm:ptLst>
  <dgm:cxnLst>
    <dgm:cxn modelId="{F1E47107-35EA-439C-86BC-2DEAB38C01D1}" type="presOf" srcId="{9AE79842-276F-44C5-B7D9-AD45BDA8F49C}" destId="{1DDC1776-BDC2-4613-9522-A1E52756338B}" srcOrd="0" destOrd="0" presId="urn:microsoft.com/office/officeart/2016/7/layout/BasicLinearProcessNumbered"/>
    <dgm:cxn modelId="{08A22139-82B9-4405-BAEE-5439024B5648}" srcId="{97E00251-0C70-4936-B85F-5FC50D48173F}" destId="{8FB6B3BF-A8AD-4136-BBA5-46B011D1945B}" srcOrd="0" destOrd="0" parTransId="{C6E8A8DB-5BB4-4227-9F3D-5CD4E70F3164}" sibTransId="{9AE79842-276F-44C5-B7D9-AD45BDA8F49C}"/>
    <dgm:cxn modelId="{08567C5B-42C4-4697-982F-B50F46154CDF}" type="presOf" srcId="{8FB6B3BF-A8AD-4136-BBA5-46B011D1945B}" destId="{F23317CB-87F6-4BE6-A996-B26A5D7971A0}" srcOrd="0" destOrd="0" presId="urn:microsoft.com/office/officeart/2016/7/layout/BasicLinearProcessNumbered"/>
    <dgm:cxn modelId="{73658463-36AB-4DC5-974D-56A0123C91F5}" type="presOf" srcId="{8FB6B3BF-A8AD-4136-BBA5-46B011D1945B}" destId="{D0E6D508-6473-478F-98E9-1BE2B7397BA7}" srcOrd="1" destOrd="0" presId="urn:microsoft.com/office/officeart/2016/7/layout/BasicLinearProcessNumbered"/>
    <dgm:cxn modelId="{ED5CFD49-0A0A-4E32-969E-319034A6B021}" type="presOf" srcId="{FB191BAA-371E-4808-AD1C-9BCBBC416125}" destId="{AFFB474A-64B8-4DC1-9630-1A0C9488343F}" srcOrd="0" destOrd="0" presId="urn:microsoft.com/office/officeart/2016/7/layout/BasicLinearProcessNumbered"/>
    <dgm:cxn modelId="{74703B6A-171E-419A-8E94-B72D4EC28D0F}" type="presOf" srcId="{5C308B0A-4D74-4C8A-8721-DC7A3AFE0A4C}" destId="{5C226399-274E-467C-9A12-665128ADBCA7}" srcOrd="0" destOrd="0" presId="urn:microsoft.com/office/officeart/2016/7/layout/BasicLinearProcessNumbered"/>
    <dgm:cxn modelId="{AA817A50-23B3-4A27-A509-FE74D6007C8E}" type="presOf" srcId="{65A8621E-40B4-40DC-9B51-4091006C3F42}" destId="{9BE69823-4354-4465-A5D0-8CED359DAC3A}" srcOrd="0" destOrd="0" presId="urn:microsoft.com/office/officeart/2016/7/layout/BasicLinearProcessNumbered"/>
    <dgm:cxn modelId="{12360378-933B-4181-912E-38BAB83F7313}" type="presOf" srcId="{9E049C34-E6AF-4841-B18E-528FE4FBD251}" destId="{E2D4A5B6-44E3-4463-BE7F-0475C03EA26D}" srcOrd="0" destOrd="0" presId="urn:microsoft.com/office/officeart/2016/7/layout/BasicLinearProcessNumbered"/>
    <dgm:cxn modelId="{9A03538B-4FA5-44C2-A845-F16192BA6318}" srcId="{97E00251-0C70-4936-B85F-5FC50D48173F}" destId="{FB191BAA-371E-4808-AD1C-9BCBBC416125}" srcOrd="1" destOrd="0" parTransId="{88DA6A73-BE9E-4370-8CA2-85D0BDD56159}" sibTransId="{33FB79CC-CFC0-4B89-828C-15F695B128BA}"/>
    <dgm:cxn modelId="{A4D40E94-66FD-4537-A842-7C3877ADEB6C}" type="presOf" srcId="{65A8621E-40B4-40DC-9B51-4091006C3F42}" destId="{665AF35B-F7AF-4CBC-A7E9-C093752407CE}" srcOrd="1" destOrd="0" presId="urn:microsoft.com/office/officeart/2016/7/layout/BasicLinearProcessNumbered"/>
    <dgm:cxn modelId="{B7C4409B-1BF3-4CF7-8B43-D1DA04223C4D}" type="presOf" srcId="{A5A17AC4-3597-402E-BBBB-C04B14D9010E}" destId="{D02DD85F-2002-46B1-AF52-BD9FBCBE61F9}" srcOrd="0" destOrd="0" presId="urn:microsoft.com/office/officeart/2016/7/layout/BasicLinearProcessNumbered"/>
    <dgm:cxn modelId="{F400D29C-8067-4B86-8A56-C64C00094D22}" type="presOf" srcId="{FB191BAA-371E-4808-AD1C-9BCBBC416125}" destId="{26F61D14-EC1B-4550-9AEE-6E5BB9B8764B}" srcOrd="1" destOrd="0" presId="urn:microsoft.com/office/officeart/2016/7/layout/BasicLinearProcessNumbered"/>
    <dgm:cxn modelId="{F9B096B9-BD0A-422B-A783-26C531E17604}" srcId="{97E00251-0C70-4936-B85F-5FC50D48173F}" destId="{EB575E74-B9AD-47B7-9735-F92FBDE16FFD}" srcOrd="4" destOrd="0" parTransId="{476AE3F2-0143-40CD-9728-08A31A492AA5}" sibTransId="{7890A5E9-E729-4A26-8D19-FB49AA7EC4EE}"/>
    <dgm:cxn modelId="{E76D98D0-10A5-4EC4-A351-3CC7BCEA48FA}" srcId="{97E00251-0C70-4936-B85F-5FC50D48173F}" destId="{5C308B0A-4D74-4C8A-8721-DC7A3AFE0A4C}" srcOrd="2" destOrd="0" parTransId="{8DC3C61A-CA2F-4851-80A5-53AD1D9AE54E}" sibTransId="{A5A17AC4-3597-402E-BBBB-C04B14D9010E}"/>
    <dgm:cxn modelId="{DD635CD2-EF3B-4EB1-A325-6D39BE0D8408}" type="presOf" srcId="{EB575E74-B9AD-47B7-9735-F92FBDE16FFD}" destId="{E90244C2-A1C0-4F7A-97AB-202EE994B84F}" srcOrd="0" destOrd="0" presId="urn:microsoft.com/office/officeart/2016/7/layout/BasicLinearProcessNumbered"/>
    <dgm:cxn modelId="{94F3B6E1-0905-4338-B731-A23160A58F8A}" srcId="{97E00251-0C70-4936-B85F-5FC50D48173F}" destId="{65A8621E-40B4-40DC-9B51-4091006C3F42}" srcOrd="3" destOrd="0" parTransId="{C7F83937-4737-41EB-A780-7E5A873DC36F}" sibTransId="{9E049C34-E6AF-4841-B18E-528FE4FBD251}"/>
    <dgm:cxn modelId="{A65BB1E4-56FB-48C1-8581-56DE925A1432}" type="presOf" srcId="{EB575E74-B9AD-47B7-9735-F92FBDE16FFD}" destId="{9865DB2C-9617-4090-B64F-50914D4A5622}" srcOrd="1" destOrd="0" presId="urn:microsoft.com/office/officeart/2016/7/layout/BasicLinearProcessNumbered"/>
    <dgm:cxn modelId="{A8495AE6-A8D6-4AF3-90D8-E49FB01E993E}" type="presOf" srcId="{5C308B0A-4D74-4C8A-8721-DC7A3AFE0A4C}" destId="{2963F91A-D952-45DF-A271-AA70402C22B5}" srcOrd="1" destOrd="0" presId="urn:microsoft.com/office/officeart/2016/7/layout/BasicLinearProcessNumbered"/>
    <dgm:cxn modelId="{E11AA9E8-C4AB-414C-9F14-34260D871B31}" type="presOf" srcId="{33FB79CC-CFC0-4B89-828C-15F695B128BA}" destId="{787D399A-09BA-4AF9-B362-7E5E29C635DD}" srcOrd="0" destOrd="0" presId="urn:microsoft.com/office/officeart/2016/7/layout/BasicLinearProcessNumbered"/>
    <dgm:cxn modelId="{CAC157F8-C5FD-48FA-83A0-83A6F2DF5797}" type="presOf" srcId="{7890A5E9-E729-4A26-8D19-FB49AA7EC4EE}" destId="{F966BB1F-79EE-44AF-AED8-4DE396BEA984}" srcOrd="0" destOrd="0" presId="urn:microsoft.com/office/officeart/2016/7/layout/BasicLinearProcessNumbered"/>
    <dgm:cxn modelId="{4797EAFD-B115-4933-A963-56D1391CBF2E}" type="presOf" srcId="{97E00251-0C70-4936-B85F-5FC50D48173F}" destId="{97D8097B-CC56-447D-AD55-3FC9C8079D84}" srcOrd="0" destOrd="0" presId="urn:microsoft.com/office/officeart/2016/7/layout/BasicLinearProcessNumbered"/>
    <dgm:cxn modelId="{75977381-C007-453C-A3CF-C54C7790E87A}" type="presParOf" srcId="{97D8097B-CC56-447D-AD55-3FC9C8079D84}" destId="{8A5E726F-45EA-45FB-9FA9-8F5996636595}" srcOrd="0" destOrd="0" presId="urn:microsoft.com/office/officeart/2016/7/layout/BasicLinearProcessNumbered"/>
    <dgm:cxn modelId="{10A9E33C-9390-443A-B471-7AB4626A1442}" type="presParOf" srcId="{8A5E726F-45EA-45FB-9FA9-8F5996636595}" destId="{F23317CB-87F6-4BE6-A996-B26A5D7971A0}" srcOrd="0" destOrd="0" presId="urn:microsoft.com/office/officeart/2016/7/layout/BasicLinearProcessNumbered"/>
    <dgm:cxn modelId="{350EE40D-8FCA-4C4F-8EA7-76312C8A7BA5}" type="presParOf" srcId="{8A5E726F-45EA-45FB-9FA9-8F5996636595}" destId="{1DDC1776-BDC2-4613-9522-A1E52756338B}" srcOrd="1" destOrd="0" presId="urn:microsoft.com/office/officeart/2016/7/layout/BasicLinearProcessNumbered"/>
    <dgm:cxn modelId="{D2A22D5B-65E4-45B9-AD74-207F0C057333}" type="presParOf" srcId="{8A5E726F-45EA-45FB-9FA9-8F5996636595}" destId="{765473B7-A99A-4C8D-98D8-62A4D1140F42}" srcOrd="2" destOrd="0" presId="urn:microsoft.com/office/officeart/2016/7/layout/BasicLinearProcessNumbered"/>
    <dgm:cxn modelId="{80AAF1A2-4200-42FC-B32D-7025A225A9BF}" type="presParOf" srcId="{8A5E726F-45EA-45FB-9FA9-8F5996636595}" destId="{D0E6D508-6473-478F-98E9-1BE2B7397BA7}" srcOrd="3" destOrd="0" presId="urn:microsoft.com/office/officeart/2016/7/layout/BasicLinearProcessNumbered"/>
    <dgm:cxn modelId="{1770A577-0F59-48CF-9105-1BF2326CD825}" type="presParOf" srcId="{97D8097B-CC56-447D-AD55-3FC9C8079D84}" destId="{26AB6A59-799C-4918-9A51-276D7BA6C09D}" srcOrd="1" destOrd="0" presId="urn:microsoft.com/office/officeart/2016/7/layout/BasicLinearProcessNumbered"/>
    <dgm:cxn modelId="{C1CBFDE9-2D30-4BB3-8FA4-7E93723E1D1A}" type="presParOf" srcId="{97D8097B-CC56-447D-AD55-3FC9C8079D84}" destId="{477E57B4-A559-4A00-BF28-9E4087BCDEA6}" srcOrd="2" destOrd="0" presId="urn:microsoft.com/office/officeart/2016/7/layout/BasicLinearProcessNumbered"/>
    <dgm:cxn modelId="{B3B97C93-E141-4B8B-87F6-215E9010FB0A}" type="presParOf" srcId="{477E57B4-A559-4A00-BF28-9E4087BCDEA6}" destId="{AFFB474A-64B8-4DC1-9630-1A0C9488343F}" srcOrd="0" destOrd="0" presId="urn:microsoft.com/office/officeart/2016/7/layout/BasicLinearProcessNumbered"/>
    <dgm:cxn modelId="{7A97F505-23B1-4C07-8405-55603B3A139A}" type="presParOf" srcId="{477E57B4-A559-4A00-BF28-9E4087BCDEA6}" destId="{787D399A-09BA-4AF9-B362-7E5E29C635DD}" srcOrd="1" destOrd="0" presId="urn:microsoft.com/office/officeart/2016/7/layout/BasicLinearProcessNumbered"/>
    <dgm:cxn modelId="{FC7E22E9-C06A-4282-AE1D-33686FB9C02C}" type="presParOf" srcId="{477E57B4-A559-4A00-BF28-9E4087BCDEA6}" destId="{7B9C742F-059A-442B-ACAE-0F8F555D3600}" srcOrd="2" destOrd="0" presId="urn:microsoft.com/office/officeart/2016/7/layout/BasicLinearProcessNumbered"/>
    <dgm:cxn modelId="{851B0279-08AC-4205-BED1-31DEC6129912}" type="presParOf" srcId="{477E57B4-A559-4A00-BF28-9E4087BCDEA6}" destId="{26F61D14-EC1B-4550-9AEE-6E5BB9B8764B}" srcOrd="3" destOrd="0" presId="urn:microsoft.com/office/officeart/2016/7/layout/BasicLinearProcessNumbered"/>
    <dgm:cxn modelId="{4A813420-C02E-45A6-BE25-46A343D39F25}" type="presParOf" srcId="{97D8097B-CC56-447D-AD55-3FC9C8079D84}" destId="{6EA33587-B335-465F-AEF5-2CA353F08429}" srcOrd="3" destOrd="0" presId="urn:microsoft.com/office/officeart/2016/7/layout/BasicLinearProcessNumbered"/>
    <dgm:cxn modelId="{6203C9D3-B861-48CE-A6E1-69675898B757}" type="presParOf" srcId="{97D8097B-CC56-447D-AD55-3FC9C8079D84}" destId="{B391A175-42BD-4541-8F7A-1347004E94E7}" srcOrd="4" destOrd="0" presId="urn:microsoft.com/office/officeart/2016/7/layout/BasicLinearProcessNumbered"/>
    <dgm:cxn modelId="{9D831F23-314D-454C-BCD0-EE266C442E03}" type="presParOf" srcId="{B391A175-42BD-4541-8F7A-1347004E94E7}" destId="{5C226399-274E-467C-9A12-665128ADBCA7}" srcOrd="0" destOrd="0" presId="urn:microsoft.com/office/officeart/2016/7/layout/BasicLinearProcessNumbered"/>
    <dgm:cxn modelId="{4E2D57BF-D355-4013-9804-83466854B4BD}" type="presParOf" srcId="{B391A175-42BD-4541-8F7A-1347004E94E7}" destId="{D02DD85F-2002-46B1-AF52-BD9FBCBE61F9}" srcOrd="1" destOrd="0" presId="urn:microsoft.com/office/officeart/2016/7/layout/BasicLinearProcessNumbered"/>
    <dgm:cxn modelId="{E612DC6E-0A0A-4D95-9680-6CA4A7D7DC3F}" type="presParOf" srcId="{B391A175-42BD-4541-8F7A-1347004E94E7}" destId="{01767693-225F-4D8E-A008-8E699147B719}" srcOrd="2" destOrd="0" presId="urn:microsoft.com/office/officeart/2016/7/layout/BasicLinearProcessNumbered"/>
    <dgm:cxn modelId="{12493A1E-43F9-411C-8E8C-E00AB1C32115}" type="presParOf" srcId="{B391A175-42BD-4541-8F7A-1347004E94E7}" destId="{2963F91A-D952-45DF-A271-AA70402C22B5}" srcOrd="3" destOrd="0" presId="urn:microsoft.com/office/officeart/2016/7/layout/BasicLinearProcessNumbered"/>
    <dgm:cxn modelId="{E5530230-E0CF-4FFF-B6D7-E5920D3564FD}" type="presParOf" srcId="{97D8097B-CC56-447D-AD55-3FC9C8079D84}" destId="{E76B8875-C8E8-4CF2-98AD-6B85CD83D8D1}" srcOrd="5" destOrd="0" presId="urn:microsoft.com/office/officeart/2016/7/layout/BasicLinearProcessNumbered"/>
    <dgm:cxn modelId="{3512F917-0491-44FB-A570-31CA00810C3F}" type="presParOf" srcId="{97D8097B-CC56-447D-AD55-3FC9C8079D84}" destId="{16E58BFA-F867-415A-A38E-D95EB04F9873}" srcOrd="6" destOrd="0" presId="urn:microsoft.com/office/officeart/2016/7/layout/BasicLinearProcessNumbered"/>
    <dgm:cxn modelId="{104B162E-070B-49AD-995A-20ECB47DC321}" type="presParOf" srcId="{16E58BFA-F867-415A-A38E-D95EB04F9873}" destId="{9BE69823-4354-4465-A5D0-8CED359DAC3A}" srcOrd="0" destOrd="0" presId="urn:microsoft.com/office/officeart/2016/7/layout/BasicLinearProcessNumbered"/>
    <dgm:cxn modelId="{D580DCBD-9AF2-45D0-82A6-D59DA171E5EF}" type="presParOf" srcId="{16E58BFA-F867-415A-A38E-D95EB04F9873}" destId="{E2D4A5B6-44E3-4463-BE7F-0475C03EA26D}" srcOrd="1" destOrd="0" presId="urn:microsoft.com/office/officeart/2016/7/layout/BasicLinearProcessNumbered"/>
    <dgm:cxn modelId="{89D7DF78-1D0E-40EB-9542-F0EF436C492C}" type="presParOf" srcId="{16E58BFA-F867-415A-A38E-D95EB04F9873}" destId="{0905AFCC-022E-468C-A57F-CF37B5965C10}" srcOrd="2" destOrd="0" presId="urn:microsoft.com/office/officeart/2016/7/layout/BasicLinearProcessNumbered"/>
    <dgm:cxn modelId="{C8DC0A30-88F8-4350-B18E-268C4308543D}" type="presParOf" srcId="{16E58BFA-F867-415A-A38E-D95EB04F9873}" destId="{665AF35B-F7AF-4CBC-A7E9-C093752407CE}" srcOrd="3" destOrd="0" presId="urn:microsoft.com/office/officeart/2016/7/layout/BasicLinearProcessNumbered"/>
    <dgm:cxn modelId="{9CE38C38-E755-4693-9D55-27482457DAA1}" type="presParOf" srcId="{97D8097B-CC56-447D-AD55-3FC9C8079D84}" destId="{455DFAF9-45BA-4B77-962D-5985AE351DC2}" srcOrd="7" destOrd="0" presId="urn:microsoft.com/office/officeart/2016/7/layout/BasicLinearProcessNumbered"/>
    <dgm:cxn modelId="{E0BC2CE8-6678-41E5-8D33-1826DC83C540}" type="presParOf" srcId="{97D8097B-CC56-447D-AD55-3FC9C8079D84}" destId="{2D0C393B-BAB8-48CB-845D-C531461D44A6}" srcOrd="8" destOrd="0" presId="urn:microsoft.com/office/officeart/2016/7/layout/BasicLinearProcessNumbered"/>
    <dgm:cxn modelId="{C7FB4D89-2EF6-4D01-B7BB-12650C7B17C5}" type="presParOf" srcId="{2D0C393B-BAB8-48CB-845D-C531461D44A6}" destId="{E90244C2-A1C0-4F7A-97AB-202EE994B84F}" srcOrd="0" destOrd="0" presId="urn:microsoft.com/office/officeart/2016/7/layout/BasicLinearProcessNumbered"/>
    <dgm:cxn modelId="{3B920D7F-EFC8-458B-90D3-B0386C58F91E}" type="presParOf" srcId="{2D0C393B-BAB8-48CB-845D-C531461D44A6}" destId="{F966BB1F-79EE-44AF-AED8-4DE396BEA984}" srcOrd="1" destOrd="0" presId="urn:microsoft.com/office/officeart/2016/7/layout/BasicLinearProcessNumbered"/>
    <dgm:cxn modelId="{9772DD86-2F9C-483B-B2D4-D8E7A876C44F}" type="presParOf" srcId="{2D0C393B-BAB8-48CB-845D-C531461D44A6}" destId="{9D4B8ED8-A431-4A4C-B5E0-231BE5BC908D}" srcOrd="2" destOrd="0" presId="urn:microsoft.com/office/officeart/2016/7/layout/BasicLinearProcessNumbered"/>
    <dgm:cxn modelId="{7CA4488B-67E6-472A-ABFB-06CF0FB5A0EF}" type="presParOf" srcId="{2D0C393B-BAB8-48CB-845D-C531461D44A6}" destId="{9865DB2C-9617-4090-B64F-50914D4A5622}"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3317CB-87F6-4BE6-A996-B26A5D7971A0}">
      <dsp:nvSpPr>
        <dsp:cNvPr id="0" name=""/>
        <dsp:cNvSpPr/>
      </dsp:nvSpPr>
      <dsp:spPr>
        <a:xfrm>
          <a:off x="2938" y="827143"/>
          <a:ext cx="1590821" cy="2227149"/>
        </a:xfrm>
        <a:prstGeom prst="rect">
          <a:avLst/>
        </a:prstGeom>
        <a:solidFill>
          <a:schemeClr val="bg1">
            <a:lumMod val="95000"/>
            <a:hueOff val="0"/>
            <a:satOff val="0"/>
            <a:lumOff val="0"/>
            <a:alphaOff val="0"/>
          </a:schemeClr>
        </a:solidFill>
        <a:ln w="19050" cap="rnd" cmpd="sng" algn="ctr">
          <a:solidFill>
            <a:schemeClr val="bg1">
              <a:lumMod val="9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4027" tIns="330200" rIns="124027" bIns="330200" numCol="1" spcCol="1270" anchor="t" anchorCtr="0">
          <a:noAutofit/>
        </a:bodyPr>
        <a:lstStyle/>
        <a:p>
          <a:pPr marL="0" lvl="0" indent="0" algn="l" defTabSz="622300">
            <a:lnSpc>
              <a:spcPct val="90000"/>
            </a:lnSpc>
            <a:spcBef>
              <a:spcPct val="0"/>
            </a:spcBef>
            <a:spcAft>
              <a:spcPct val="35000"/>
            </a:spcAft>
            <a:buNone/>
          </a:pPr>
          <a:r>
            <a:rPr lang="en-US" sz="1400" kern="1200"/>
            <a:t>Deep Learning</a:t>
          </a:r>
        </a:p>
      </dsp:txBody>
      <dsp:txXfrm>
        <a:off x="2938" y="1673460"/>
        <a:ext cx="1590821" cy="1336289"/>
      </dsp:txXfrm>
    </dsp:sp>
    <dsp:sp modelId="{1DDC1776-BDC2-4613-9522-A1E52756338B}">
      <dsp:nvSpPr>
        <dsp:cNvPr id="0" name=""/>
        <dsp:cNvSpPr/>
      </dsp:nvSpPr>
      <dsp:spPr>
        <a:xfrm>
          <a:off x="464276" y="1049858"/>
          <a:ext cx="668144" cy="668144"/>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91" tIns="12700" rIns="52091" bIns="12700" numCol="1" spcCol="1270" anchor="ctr" anchorCtr="0">
          <a:noAutofit/>
        </a:bodyPr>
        <a:lstStyle/>
        <a:p>
          <a:pPr marL="0" lvl="0" indent="0" algn="ctr" defTabSz="1466850">
            <a:lnSpc>
              <a:spcPct val="90000"/>
            </a:lnSpc>
            <a:spcBef>
              <a:spcPct val="0"/>
            </a:spcBef>
            <a:spcAft>
              <a:spcPct val="35000"/>
            </a:spcAft>
            <a:buNone/>
          </a:pPr>
          <a:r>
            <a:rPr lang="en-US" sz="3300" kern="1200"/>
            <a:t>1</a:t>
          </a:r>
        </a:p>
      </dsp:txBody>
      <dsp:txXfrm>
        <a:off x="562123" y="1147705"/>
        <a:ext cx="472450" cy="472450"/>
      </dsp:txXfrm>
    </dsp:sp>
    <dsp:sp modelId="{765473B7-A99A-4C8D-98D8-62A4D1140F42}">
      <dsp:nvSpPr>
        <dsp:cNvPr id="0" name=""/>
        <dsp:cNvSpPr/>
      </dsp:nvSpPr>
      <dsp:spPr>
        <a:xfrm>
          <a:off x="2938" y="3054221"/>
          <a:ext cx="1590821" cy="72"/>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FB474A-64B8-4DC1-9630-1A0C9488343F}">
      <dsp:nvSpPr>
        <dsp:cNvPr id="0" name=""/>
        <dsp:cNvSpPr/>
      </dsp:nvSpPr>
      <dsp:spPr>
        <a:xfrm>
          <a:off x="1752841" y="827143"/>
          <a:ext cx="1590821" cy="2227149"/>
        </a:xfrm>
        <a:prstGeom prst="rect">
          <a:avLst/>
        </a:prstGeom>
        <a:solidFill>
          <a:schemeClr val="bg1">
            <a:lumMod val="95000"/>
            <a:hueOff val="0"/>
            <a:satOff val="0"/>
            <a:lumOff val="0"/>
            <a:alphaOff val="0"/>
          </a:schemeClr>
        </a:solidFill>
        <a:ln w="19050" cap="rnd" cmpd="sng" algn="ctr">
          <a:solidFill>
            <a:schemeClr val="bg1">
              <a:lumMod val="9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4027" tIns="330200" rIns="124027" bIns="330200" numCol="1" spcCol="1270" anchor="t" anchorCtr="0">
          <a:noAutofit/>
        </a:bodyPr>
        <a:lstStyle/>
        <a:p>
          <a:pPr marL="0" lvl="0" indent="0" algn="l" defTabSz="622300">
            <a:lnSpc>
              <a:spcPct val="90000"/>
            </a:lnSpc>
            <a:spcBef>
              <a:spcPct val="0"/>
            </a:spcBef>
            <a:spcAft>
              <a:spcPct val="35000"/>
            </a:spcAft>
            <a:buNone/>
          </a:pPr>
          <a:r>
            <a:rPr lang="en-US" sz="1400" kern="1200"/>
            <a:t>Convolutional Neural Networks</a:t>
          </a:r>
        </a:p>
      </dsp:txBody>
      <dsp:txXfrm>
        <a:off x="1752841" y="1673460"/>
        <a:ext cx="1590821" cy="1336289"/>
      </dsp:txXfrm>
    </dsp:sp>
    <dsp:sp modelId="{787D399A-09BA-4AF9-B362-7E5E29C635DD}">
      <dsp:nvSpPr>
        <dsp:cNvPr id="0" name=""/>
        <dsp:cNvSpPr/>
      </dsp:nvSpPr>
      <dsp:spPr>
        <a:xfrm>
          <a:off x="2214179" y="1049858"/>
          <a:ext cx="668144" cy="668144"/>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91" tIns="12700" rIns="52091" bIns="12700" numCol="1" spcCol="1270" anchor="ctr" anchorCtr="0">
          <a:noAutofit/>
        </a:bodyPr>
        <a:lstStyle/>
        <a:p>
          <a:pPr marL="0" lvl="0" indent="0" algn="ctr" defTabSz="1466850">
            <a:lnSpc>
              <a:spcPct val="90000"/>
            </a:lnSpc>
            <a:spcBef>
              <a:spcPct val="0"/>
            </a:spcBef>
            <a:spcAft>
              <a:spcPct val="35000"/>
            </a:spcAft>
            <a:buNone/>
          </a:pPr>
          <a:r>
            <a:rPr lang="en-US" sz="3300" kern="1200"/>
            <a:t>2</a:t>
          </a:r>
        </a:p>
      </dsp:txBody>
      <dsp:txXfrm>
        <a:off x="2312026" y="1147705"/>
        <a:ext cx="472450" cy="472450"/>
      </dsp:txXfrm>
    </dsp:sp>
    <dsp:sp modelId="{7B9C742F-059A-442B-ACAE-0F8F555D3600}">
      <dsp:nvSpPr>
        <dsp:cNvPr id="0" name=""/>
        <dsp:cNvSpPr/>
      </dsp:nvSpPr>
      <dsp:spPr>
        <a:xfrm>
          <a:off x="1752841" y="3054221"/>
          <a:ext cx="1590821" cy="72"/>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226399-274E-467C-9A12-665128ADBCA7}">
      <dsp:nvSpPr>
        <dsp:cNvPr id="0" name=""/>
        <dsp:cNvSpPr/>
      </dsp:nvSpPr>
      <dsp:spPr>
        <a:xfrm>
          <a:off x="3502745" y="827143"/>
          <a:ext cx="1590821" cy="2227149"/>
        </a:xfrm>
        <a:prstGeom prst="rect">
          <a:avLst/>
        </a:prstGeom>
        <a:solidFill>
          <a:schemeClr val="bg1">
            <a:lumMod val="95000"/>
            <a:hueOff val="0"/>
            <a:satOff val="0"/>
            <a:lumOff val="0"/>
            <a:alphaOff val="0"/>
          </a:schemeClr>
        </a:solidFill>
        <a:ln w="19050" cap="rnd" cmpd="sng" algn="ctr">
          <a:solidFill>
            <a:schemeClr val="bg1">
              <a:lumMod val="9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4027" tIns="330200" rIns="124027" bIns="330200" numCol="1" spcCol="1270" anchor="t" anchorCtr="0">
          <a:noAutofit/>
        </a:bodyPr>
        <a:lstStyle/>
        <a:p>
          <a:pPr marL="0" lvl="0" indent="0" algn="l" defTabSz="622300">
            <a:lnSpc>
              <a:spcPct val="90000"/>
            </a:lnSpc>
            <a:spcBef>
              <a:spcPct val="0"/>
            </a:spcBef>
            <a:spcAft>
              <a:spcPct val="35000"/>
            </a:spcAft>
            <a:buNone/>
          </a:pPr>
          <a:r>
            <a:rPr lang="en-US" sz="1400" kern="1200"/>
            <a:t>Brute Force Idea</a:t>
          </a:r>
        </a:p>
      </dsp:txBody>
      <dsp:txXfrm>
        <a:off x="3502745" y="1673460"/>
        <a:ext cx="1590821" cy="1336289"/>
      </dsp:txXfrm>
    </dsp:sp>
    <dsp:sp modelId="{D02DD85F-2002-46B1-AF52-BD9FBCBE61F9}">
      <dsp:nvSpPr>
        <dsp:cNvPr id="0" name=""/>
        <dsp:cNvSpPr/>
      </dsp:nvSpPr>
      <dsp:spPr>
        <a:xfrm>
          <a:off x="3964083" y="1049858"/>
          <a:ext cx="668144" cy="668144"/>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91" tIns="12700" rIns="52091" bIns="12700" numCol="1" spcCol="1270" anchor="ctr" anchorCtr="0">
          <a:noAutofit/>
        </a:bodyPr>
        <a:lstStyle/>
        <a:p>
          <a:pPr marL="0" lvl="0" indent="0" algn="ctr" defTabSz="1466850">
            <a:lnSpc>
              <a:spcPct val="90000"/>
            </a:lnSpc>
            <a:spcBef>
              <a:spcPct val="0"/>
            </a:spcBef>
            <a:spcAft>
              <a:spcPct val="35000"/>
            </a:spcAft>
            <a:buNone/>
          </a:pPr>
          <a:r>
            <a:rPr lang="en-US" sz="3300" kern="1200"/>
            <a:t>3</a:t>
          </a:r>
        </a:p>
      </dsp:txBody>
      <dsp:txXfrm>
        <a:off x="4061930" y="1147705"/>
        <a:ext cx="472450" cy="472450"/>
      </dsp:txXfrm>
    </dsp:sp>
    <dsp:sp modelId="{01767693-225F-4D8E-A008-8E699147B719}">
      <dsp:nvSpPr>
        <dsp:cNvPr id="0" name=""/>
        <dsp:cNvSpPr/>
      </dsp:nvSpPr>
      <dsp:spPr>
        <a:xfrm>
          <a:off x="3502745" y="3054221"/>
          <a:ext cx="1590821" cy="72"/>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E69823-4354-4465-A5D0-8CED359DAC3A}">
      <dsp:nvSpPr>
        <dsp:cNvPr id="0" name=""/>
        <dsp:cNvSpPr/>
      </dsp:nvSpPr>
      <dsp:spPr>
        <a:xfrm>
          <a:off x="5252648" y="827143"/>
          <a:ext cx="1590821" cy="2227149"/>
        </a:xfrm>
        <a:prstGeom prst="rect">
          <a:avLst/>
        </a:prstGeom>
        <a:solidFill>
          <a:schemeClr val="bg1">
            <a:lumMod val="95000"/>
            <a:hueOff val="0"/>
            <a:satOff val="0"/>
            <a:lumOff val="0"/>
            <a:alphaOff val="0"/>
          </a:schemeClr>
        </a:solidFill>
        <a:ln w="19050" cap="rnd" cmpd="sng" algn="ctr">
          <a:solidFill>
            <a:schemeClr val="bg1">
              <a:lumMod val="9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4027" tIns="330200" rIns="124027" bIns="330200" numCol="1" spcCol="1270" anchor="t" anchorCtr="0">
          <a:noAutofit/>
        </a:bodyPr>
        <a:lstStyle/>
        <a:p>
          <a:pPr marL="0" lvl="0" indent="0" algn="l" defTabSz="622300">
            <a:lnSpc>
              <a:spcPct val="90000"/>
            </a:lnSpc>
            <a:spcBef>
              <a:spcPct val="0"/>
            </a:spcBef>
            <a:spcAft>
              <a:spcPct val="35000"/>
            </a:spcAft>
            <a:buNone/>
          </a:pPr>
          <a:r>
            <a:rPr lang="en-US" sz="1400" kern="1200"/>
            <a:t>How Convolution Works</a:t>
          </a:r>
        </a:p>
      </dsp:txBody>
      <dsp:txXfrm>
        <a:off x="5252648" y="1673460"/>
        <a:ext cx="1590821" cy="1336289"/>
      </dsp:txXfrm>
    </dsp:sp>
    <dsp:sp modelId="{E2D4A5B6-44E3-4463-BE7F-0475C03EA26D}">
      <dsp:nvSpPr>
        <dsp:cNvPr id="0" name=""/>
        <dsp:cNvSpPr/>
      </dsp:nvSpPr>
      <dsp:spPr>
        <a:xfrm>
          <a:off x="5713987" y="1049858"/>
          <a:ext cx="668144" cy="668144"/>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91" tIns="12700" rIns="52091" bIns="12700" numCol="1" spcCol="1270" anchor="ctr" anchorCtr="0">
          <a:noAutofit/>
        </a:bodyPr>
        <a:lstStyle/>
        <a:p>
          <a:pPr marL="0" lvl="0" indent="0" algn="ctr" defTabSz="1466850">
            <a:lnSpc>
              <a:spcPct val="90000"/>
            </a:lnSpc>
            <a:spcBef>
              <a:spcPct val="0"/>
            </a:spcBef>
            <a:spcAft>
              <a:spcPct val="35000"/>
            </a:spcAft>
            <a:buNone/>
          </a:pPr>
          <a:r>
            <a:rPr lang="en-US" sz="3300" kern="1200"/>
            <a:t>4</a:t>
          </a:r>
        </a:p>
      </dsp:txBody>
      <dsp:txXfrm>
        <a:off x="5811834" y="1147705"/>
        <a:ext cx="472450" cy="472450"/>
      </dsp:txXfrm>
    </dsp:sp>
    <dsp:sp modelId="{0905AFCC-022E-468C-A57F-CF37B5965C10}">
      <dsp:nvSpPr>
        <dsp:cNvPr id="0" name=""/>
        <dsp:cNvSpPr/>
      </dsp:nvSpPr>
      <dsp:spPr>
        <a:xfrm>
          <a:off x="5252648" y="3054221"/>
          <a:ext cx="1590821" cy="72"/>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0244C2-A1C0-4F7A-97AB-202EE994B84F}">
      <dsp:nvSpPr>
        <dsp:cNvPr id="0" name=""/>
        <dsp:cNvSpPr/>
      </dsp:nvSpPr>
      <dsp:spPr>
        <a:xfrm>
          <a:off x="7002552" y="827143"/>
          <a:ext cx="1590821" cy="2227149"/>
        </a:xfrm>
        <a:prstGeom prst="rect">
          <a:avLst/>
        </a:prstGeom>
        <a:solidFill>
          <a:schemeClr val="bg1">
            <a:lumMod val="95000"/>
            <a:hueOff val="0"/>
            <a:satOff val="0"/>
            <a:lumOff val="0"/>
            <a:alphaOff val="0"/>
          </a:schemeClr>
        </a:solidFill>
        <a:ln w="19050" cap="rnd" cmpd="sng" algn="ctr">
          <a:solidFill>
            <a:schemeClr val="bg1">
              <a:lumMod val="9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4027" tIns="330200" rIns="124027" bIns="330200" numCol="1" spcCol="1270" anchor="t" anchorCtr="0">
          <a:noAutofit/>
        </a:bodyPr>
        <a:lstStyle/>
        <a:p>
          <a:pPr marL="0" lvl="0" indent="0" algn="l" defTabSz="622300">
            <a:lnSpc>
              <a:spcPct val="90000"/>
            </a:lnSpc>
            <a:spcBef>
              <a:spcPct val="0"/>
            </a:spcBef>
            <a:spcAft>
              <a:spcPct val="35000"/>
            </a:spcAft>
            <a:buNone/>
          </a:pPr>
          <a:r>
            <a:rPr lang="en-US" sz="1400" kern="1200"/>
            <a:t>Face Recognition with Deep Learning</a:t>
          </a:r>
        </a:p>
      </dsp:txBody>
      <dsp:txXfrm>
        <a:off x="7002552" y="1673460"/>
        <a:ext cx="1590821" cy="1336289"/>
      </dsp:txXfrm>
    </dsp:sp>
    <dsp:sp modelId="{F966BB1F-79EE-44AF-AED8-4DE396BEA984}">
      <dsp:nvSpPr>
        <dsp:cNvPr id="0" name=""/>
        <dsp:cNvSpPr/>
      </dsp:nvSpPr>
      <dsp:spPr>
        <a:xfrm>
          <a:off x="7463890" y="1049858"/>
          <a:ext cx="668144" cy="668144"/>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91" tIns="12700" rIns="52091" bIns="12700" numCol="1" spcCol="1270" anchor="ctr" anchorCtr="0">
          <a:noAutofit/>
        </a:bodyPr>
        <a:lstStyle/>
        <a:p>
          <a:pPr marL="0" lvl="0" indent="0" algn="ctr" defTabSz="1466850">
            <a:lnSpc>
              <a:spcPct val="90000"/>
            </a:lnSpc>
            <a:spcBef>
              <a:spcPct val="0"/>
            </a:spcBef>
            <a:spcAft>
              <a:spcPct val="35000"/>
            </a:spcAft>
            <a:buNone/>
          </a:pPr>
          <a:r>
            <a:rPr lang="en-US" sz="3300" kern="1200"/>
            <a:t>5</a:t>
          </a:r>
        </a:p>
      </dsp:txBody>
      <dsp:txXfrm>
        <a:off x="7561737" y="1147705"/>
        <a:ext cx="472450" cy="472450"/>
      </dsp:txXfrm>
    </dsp:sp>
    <dsp:sp modelId="{9D4B8ED8-A431-4A4C-B5E0-231BE5BC908D}">
      <dsp:nvSpPr>
        <dsp:cNvPr id="0" name=""/>
        <dsp:cNvSpPr/>
      </dsp:nvSpPr>
      <dsp:spPr>
        <a:xfrm>
          <a:off x="7002552" y="3054221"/>
          <a:ext cx="1590821" cy="72"/>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92EB14-799C-4A83-BF9F-A411D5E2C66E}" type="datetimeFigureOut">
              <a:rPr lang="en-US" smtClean="0"/>
              <a:t>03/28/2017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AB587F-D7A5-433E-BAAB-624DF2129E0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D4CE2E-47E8-4AE8-B0CA-FBD16F1B668E}" type="datetime1">
              <a:rPr lang="en-US" smtClean="0"/>
              <a:t>03/28/2017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A5735C-62F2-441D-ADBD-4E98A718F7D7}" type="slidenum">
              <a:rPr lang="en-US" smtClean="0"/>
              <a:t>‹#›</a:t>
            </a:fld>
            <a:endParaRPr lang="en-US"/>
          </a:p>
        </p:txBody>
      </p:sp>
    </p:spTree>
    <p:extLst>
      <p:ext uri="{BB962C8B-B14F-4D97-AF65-F5344CB8AC3E}">
        <p14:creationId xmlns:p14="http://schemas.microsoft.com/office/powerpoint/2010/main" val="27322222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8F30FEE-A4AF-4902-82D9-47B639816114}" type="datetime1">
              <a:rPr lang="en-US" smtClean="0"/>
              <a:t>03/28/2017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A5735C-62F2-441D-ADBD-4E98A718F7D7}" type="slidenum">
              <a:rPr lang="en-US" smtClean="0"/>
              <a:t>‹#›</a:t>
            </a:fld>
            <a:endParaRPr lang="en-US"/>
          </a:p>
        </p:txBody>
      </p:sp>
    </p:spTree>
    <p:extLst>
      <p:ext uri="{BB962C8B-B14F-4D97-AF65-F5344CB8AC3E}">
        <p14:creationId xmlns:p14="http://schemas.microsoft.com/office/powerpoint/2010/main" val="2263079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4F417B-66F9-4C1B-8DFE-2CB63821BAE5}" type="datetime1">
              <a:rPr lang="en-US" smtClean="0"/>
              <a:t>03/28/2017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A5735C-62F2-441D-ADBD-4E98A718F7D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9541258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B92CD4F-5D60-43A1-9DF0-67A922EA4880}" type="datetime1">
              <a:rPr lang="en-US" smtClean="0"/>
              <a:t>03/28/2017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A5735C-62F2-441D-ADBD-4E98A718F7D7}" type="slidenum">
              <a:rPr lang="en-US" smtClean="0"/>
              <a:t>‹#›</a:t>
            </a:fld>
            <a:endParaRPr lang="en-US"/>
          </a:p>
        </p:txBody>
      </p:sp>
    </p:spTree>
    <p:extLst>
      <p:ext uri="{BB962C8B-B14F-4D97-AF65-F5344CB8AC3E}">
        <p14:creationId xmlns:p14="http://schemas.microsoft.com/office/powerpoint/2010/main" val="13009982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94321C9-3AD7-49CE-9C96-F1E9D30640D6}" type="datetime1">
              <a:rPr lang="en-US" smtClean="0"/>
              <a:t>03/28/2017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A5735C-62F2-441D-ADBD-4E98A718F7D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878772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6801F50-4857-4345-8699-45932E8D5455}" type="datetime1">
              <a:rPr lang="en-US" smtClean="0"/>
              <a:t>03/28/2017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A5735C-62F2-441D-ADBD-4E98A718F7D7}" type="slidenum">
              <a:rPr lang="en-US" smtClean="0"/>
              <a:t>‹#›</a:t>
            </a:fld>
            <a:endParaRPr lang="en-US"/>
          </a:p>
        </p:txBody>
      </p:sp>
    </p:spTree>
    <p:extLst>
      <p:ext uri="{BB962C8B-B14F-4D97-AF65-F5344CB8AC3E}">
        <p14:creationId xmlns:p14="http://schemas.microsoft.com/office/powerpoint/2010/main" val="41435018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2CD3BA-B043-4911-BFD2-11E46E82A1A1}" type="datetime1">
              <a:rPr lang="en-US" smtClean="0"/>
              <a:t>03/28/2017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A5735C-62F2-441D-ADBD-4E98A718F7D7}" type="slidenum">
              <a:rPr lang="en-US" smtClean="0"/>
              <a:t>‹#›</a:t>
            </a:fld>
            <a:endParaRPr lang="en-US"/>
          </a:p>
        </p:txBody>
      </p:sp>
    </p:spTree>
    <p:extLst>
      <p:ext uri="{BB962C8B-B14F-4D97-AF65-F5344CB8AC3E}">
        <p14:creationId xmlns:p14="http://schemas.microsoft.com/office/powerpoint/2010/main" val="10260248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28D2AA-CD01-4ACB-A7B6-6C29E0E37966}" type="datetime1">
              <a:rPr lang="en-US" smtClean="0"/>
              <a:t>03/28/2017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A5735C-62F2-441D-ADBD-4E98A718F7D7}" type="slidenum">
              <a:rPr lang="en-US" smtClean="0"/>
              <a:t>‹#›</a:t>
            </a:fld>
            <a:endParaRPr lang="en-US"/>
          </a:p>
        </p:txBody>
      </p:sp>
    </p:spTree>
    <p:extLst>
      <p:ext uri="{BB962C8B-B14F-4D97-AF65-F5344CB8AC3E}">
        <p14:creationId xmlns:p14="http://schemas.microsoft.com/office/powerpoint/2010/main" val="2572344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DAF099-5623-4149-910F-11CAFCFED758}" type="datetime1">
              <a:rPr lang="en-US" smtClean="0"/>
              <a:t>03/28/2017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A5735C-62F2-441D-ADBD-4E98A718F7D7}" type="slidenum">
              <a:rPr lang="en-US" smtClean="0"/>
              <a:t>‹#›</a:t>
            </a:fld>
            <a:endParaRPr lang="en-US"/>
          </a:p>
        </p:txBody>
      </p:sp>
    </p:spTree>
    <p:extLst>
      <p:ext uri="{BB962C8B-B14F-4D97-AF65-F5344CB8AC3E}">
        <p14:creationId xmlns:p14="http://schemas.microsoft.com/office/powerpoint/2010/main" val="32161956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84CE547-C071-4CA8-968F-CBD0BFC56358}" type="datetime1">
              <a:rPr lang="en-US" smtClean="0"/>
              <a:t>03/28/2017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A5735C-62F2-441D-ADBD-4E98A718F7D7}" type="slidenum">
              <a:rPr lang="en-US" smtClean="0"/>
              <a:t>‹#›</a:t>
            </a:fld>
            <a:endParaRPr lang="en-US"/>
          </a:p>
        </p:txBody>
      </p:sp>
    </p:spTree>
    <p:extLst>
      <p:ext uri="{BB962C8B-B14F-4D97-AF65-F5344CB8AC3E}">
        <p14:creationId xmlns:p14="http://schemas.microsoft.com/office/powerpoint/2010/main" val="3677556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1D3E016-1C4B-4135-99EA-A81EDC4DEE4A}" type="datetime1">
              <a:rPr lang="en-US" smtClean="0"/>
              <a:t>03/28/2017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A5735C-62F2-441D-ADBD-4E98A718F7D7}" type="slidenum">
              <a:rPr lang="en-US" smtClean="0"/>
              <a:t>‹#›</a:t>
            </a:fld>
            <a:endParaRPr lang="en-US"/>
          </a:p>
        </p:txBody>
      </p:sp>
    </p:spTree>
    <p:extLst>
      <p:ext uri="{BB962C8B-B14F-4D97-AF65-F5344CB8AC3E}">
        <p14:creationId xmlns:p14="http://schemas.microsoft.com/office/powerpoint/2010/main" val="161173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36EBBB8-E0C0-4EA4-A69B-CF4EC855432E}" type="datetime1">
              <a:rPr lang="en-US" smtClean="0"/>
              <a:t>03/28/2017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A5735C-62F2-441D-ADBD-4E98A718F7D7}" type="slidenum">
              <a:rPr lang="en-US" smtClean="0"/>
              <a:t>‹#›</a:t>
            </a:fld>
            <a:endParaRPr lang="en-US"/>
          </a:p>
        </p:txBody>
      </p:sp>
    </p:spTree>
    <p:extLst>
      <p:ext uri="{BB962C8B-B14F-4D97-AF65-F5344CB8AC3E}">
        <p14:creationId xmlns:p14="http://schemas.microsoft.com/office/powerpoint/2010/main" val="2823495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6C0258-A003-431E-896F-EC7297BF52C1}" type="datetime1">
              <a:rPr lang="en-US" smtClean="0"/>
              <a:t>03/28/2017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A5735C-62F2-441D-ADBD-4E98A718F7D7}" type="slidenum">
              <a:rPr lang="en-US" smtClean="0"/>
              <a:t>‹#›</a:t>
            </a:fld>
            <a:endParaRPr lang="en-US"/>
          </a:p>
        </p:txBody>
      </p:sp>
    </p:spTree>
    <p:extLst>
      <p:ext uri="{BB962C8B-B14F-4D97-AF65-F5344CB8AC3E}">
        <p14:creationId xmlns:p14="http://schemas.microsoft.com/office/powerpoint/2010/main" val="3847656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8E1C0E-0981-41A3-ACE7-C043D37DFE7F}" type="datetime1">
              <a:rPr lang="en-US" smtClean="0"/>
              <a:t>03/28/2017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A5735C-62F2-441D-ADBD-4E98A718F7D7}" type="slidenum">
              <a:rPr lang="en-US" smtClean="0"/>
              <a:t>‹#›</a:t>
            </a:fld>
            <a:endParaRPr lang="en-US"/>
          </a:p>
        </p:txBody>
      </p:sp>
    </p:spTree>
    <p:extLst>
      <p:ext uri="{BB962C8B-B14F-4D97-AF65-F5344CB8AC3E}">
        <p14:creationId xmlns:p14="http://schemas.microsoft.com/office/powerpoint/2010/main" val="3943074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06EF0C2-FDE4-419F-A46F-8942DE891B2B}" type="datetime1">
              <a:rPr lang="en-US" smtClean="0"/>
              <a:t>03/28/2017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A5735C-62F2-441D-ADBD-4E98A718F7D7}" type="slidenum">
              <a:rPr lang="en-US" smtClean="0"/>
              <a:t>‹#›</a:t>
            </a:fld>
            <a:endParaRPr lang="en-US"/>
          </a:p>
        </p:txBody>
      </p:sp>
    </p:spTree>
    <p:extLst>
      <p:ext uri="{BB962C8B-B14F-4D97-AF65-F5344CB8AC3E}">
        <p14:creationId xmlns:p14="http://schemas.microsoft.com/office/powerpoint/2010/main" val="451497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B729297-12D7-474F-80C8-496731EB49DB}" type="datetime1">
              <a:rPr lang="en-US" smtClean="0"/>
              <a:t>03/28/2017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A5735C-62F2-441D-ADBD-4E98A718F7D7}" type="slidenum">
              <a:rPr lang="en-US" smtClean="0"/>
              <a:t>‹#›</a:t>
            </a:fld>
            <a:endParaRPr lang="en-US"/>
          </a:p>
        </p:txBody>
      </p:sp>
    </p:spTree>
    <p:extLst>
      <p:ext uri="{BB962C8B-B14F-4D97-AF65-F5344CB8AC3E}">
        <p14:creationId xmlns:p14="http://schemas.microsoft.com/office/powerpoint/2010/main" val="1088439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12E9CE4-D378-4598-BD7E-F9ECAB64C086}" type="datetime1">
              <a:rPr lang="en-US" smtClean="0"/>
              <a:t>03/28/2017</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9A5735C-62F2-441D-ADBD-4E98A718F7D7}" type="slidenum">
              <a:rPr lang="en-US" smtClean="0"/>
              <a:t>‹#›</a:t>
            </a:fld>
            <a:endParaRPr lang="en-US"/>
          </a:p>
        </p:txBody>
      </p:sp>
    </p:spTree>
    <p:extLst>
      <p:ext uri="{BB962C8B-B14F-4D97-AF65-F5344CB8AC3E}">
        <p14:creationId xmlns:p14="http://schemas.microsoft.com/office/powerpoint/2010/main" val="520451810"/>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Chad_Smith" TargetMode="External"/><Relationship Id="rId2" Type="http://schemas.openxmlformats.org/officeDocument/2006/relationships/hyperlink" Target="https://en.wikipedia.org/wiki/Will_Ferrell" TargetMode="Externa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medium.com/@ageitgey/machine-learning-is-fun-part-3-deep-learning-and-convolutional-neural-networks-f40359318721"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medium.com/@ageitgey/machine-learning-is-fun-80ea3ec3c471#.rkuqcwomp" TargetMode="External"/><Relationship Id="rId7" Type="http://schemas.openxmlformats.org/officeDocument/2006/relationships/hyperlink" Target="http://www.iro.umontreal.ca/~memisevr/talks/memisevicIcisp2016.pdf" TargetMode="External"/><Relationship Id="rId2" Type="http://schemas.openxmlformats.org/officeDocument/2006/relationships/hyperlink" Target="https://medium.com/@ageitgey/machine-learning-is-fun-part-4-modern-face-recognition-with-deep-learning-c3cffc121d78#.2n6j41y9r" TargetMode="External"/><Relationship Id="rId1" Type="http://schemas.openxmlformats.org/officeDocument/2006/relationships/slideLayout" Target="../slideLayouts/slideLayout2.xml"/><Relationship Id="rId6" Type="http://schemas.openxmlformats.org/officeDocument/2006/relationships/hyperlink" Target="http://www.nvidia.com/content/events/geoInt2015/LBrown_DL_Image_ClassificationGEOINT.pdf" TargetMode="External"/><Relationship Id="rId5" Type="http://schemas.openxmlformats.org/officeDocument/2006/relationships/hyperlink" Target="mailto:larryb@nvidia.com" TargetMode="External"/><Relationship Id="rId4" Type="http://schemas.openxmlformats.org/officeDocument/2006/relationships/hyperlink" Target="http://ieeexplore.ieee.org/document/6889510/?reload=tru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1358249"/>
            <a:ext cx="8876648" cy="1646302"/>
          </a:xfrm>
        </p:spPr>
        <p:txBody>
          <a:bodyPr>
            <a:normAutofit fontScale="90000"/>
          </a:bodyPr>
          <a:lstStyle/>
          <a:p>
            <a:pPr algn="ctr"/>
            <a:r>
              <a:rPr lang="en-US"/>
              <a:t>Advanced Analysis of Algorithms</a:t>
            </a:r>
            <a:endParaRPr lang="en-US" dirty="0"/>
          </a:p>
        </p:txBody>
      </p:sp>
      <p:sp>
        <p:nvSpPr>
          <p:cNvPr id="4" name="Subtitle 2"/>
          <p:cNvSpPr>
            <a:spLocks noGrp="1"/>
          </p:cNvSpPr>
          <p:nvPr>
            <p:ph type="subTitle" idx="1"/>
          </p:nvPr>
        </p:nvSpPr>
        <p:spPr>
          <a:xfrm>
            <a:off x="1507067" y="3437792"/>
            <a:ext cx="8876648" cy="2286000"/>
          </a:xfrm>
        </p:spPr>
        <p:txBody>
          <a:bodyPr>
            <a:normAutofit lnSpcReduction="10000"/>
          </a:bodyPr>
          <a:lstStyle/>
          <a:p>
            <a:pPr algn="ctr"/>
            <a:r>
              <a:rPr lang="en-US" dirty="0">
                <a:solidFill>
                  <a:schemeClr val="accent2">
                    <a:lumMod val="75000"/>
                  </a:schemeClr>
                </a:solidFill>
              </a:rPr>
              <a:t>Deep Learning Algorithms For Face Detection</a:t>
            </a:r>
          </a:p>
          <a:p>
            <a:pPr algn="ctr"/>
            <a:endParaRPr lang="en-US" dirty="0"/>
          </a:p>
          <a:p>
            <a:r>
              <a:rPr lang="en-US" dirty="0"/>
              <a:t>							    					 		      </a:t>
            </a:r>
            <a:r>
              <a:rPr lang="en-US" dirty="0">
                <a:solidFill>
                  <a:schemeClr val="tx1"/>
                </a:solidFill>
              </a:rPr>
              <a:t>Aman Hasan Shaik	</a:t>
            </a:r>
          </a:p>
          <a:p>
            <a:r>
              <a:rPr lang="en-US" dirty="0">
                <a:solidFill>
                  <a:schemeClr val="tx1"/>
                </a:solidFill>
              </a:rPr>
              <a:t>		</a:t>
            </a:r>
            <a:r>
              <a:rPr lang="en-US" sz="1600" dirty="0">
                <a:solidFill>
                  <a:schemeClr val="tx1"/>
                </a:solidFill>
              </a:rPr>
              <a:t>50489517</a:t>
            </a:r>
          </a:p>
          <a:p>
            <a:r>
              <a:rPr lang="en-US" sz="1600" dirty="0">
                <a:solidFill>
                  <a:schemeClr val="tx1"/>
                </a:solidFill>
              </a:rPr>
              <a:t>                                                                                           </a:t>
            </a:r>
            <a:r>
              <a:rPr lang="en-US" dirty="0"/>
              <a:t>  			   </a:t>
            </a:r>
            <a:r>
              <a:rPr lang="en-US" dirty="0" err="1">
                <a:solidFill>
                  <a:schemeClr val="tx1"/>
                </a:solidFill>
              </a:rPr>
              <a:t>Himaja</a:t>
            </a:r>
            <a:r>
              <a:rPr lang="en-US" dirty="0">
                <a:solidFill>
                  <a:schemeClr val="tx1"/>
                </a:solidFill>
              </a:rPr>
              <a:t> </a:t>
            </a:r>
            <a:r>
              <a:rPr lang="en-US" dirty="0" err="1">
                <a:solidFill>
                  <a:schemeClr val="tx1"/>
                </a:solidFill>
              </a:rPr>
              <a:t>Kotturu</a:t>
            </a:r>
            <a:r>
              <a:rPr lang="en-US" dirty="0">
                <a:solidFill>
                  <a:schemeClr val="tx1"/>
                </a:solidFill>
              </a:rPr>
              <a:t>	</a:t>
            </a:r>
          </a:p>
          <a:p>
            <a:r>
              <a:rPr lang="en-US" dirty="0">
                <a:solidFill>
                  <a:schemeClr val="tx1"/>
                </a:solidFill>
              </a:rPr>
              <a:t>		</a:t>
            </a:r>
            <a:r>
              <a:rPr lang="en-US" sz="1600" dirty="0">
                <a:solidFill>
                  <a:schemeClr val="tx1"/>
                </a:solidFill>
              </a:rPr>
              <a:t>50490169</a:t>
            </a:r>
            <a:endParaRPr lang="en-US" dirty="0">
              <a:solidFill>
                <a:schemeClr val="tx1"/>
              </a:solidFill>
            </a:endParaRPr>
          </a:p>
        </p:txBody>
      </p:sp>
      <p:sp>
        <p:nvSpPr>
          <p:cNvPr id="5" name="Slide Number Placeholder 4"/>
          <p:cNvSpPr>
            <a:spLocks noGrp="1"/>
          </p:cNvSpPr>
          <p:nvPr>
            <p:ph type="sldNum" sz="quarter" idx="12"/>
          </p:nvPr>
        </p:nvSpPr>
        <p:spPr/>
        <p:txBody>
          <a:bodyPr/>
          <a:lstStyle/>
          <a:p>
            <a:fld id="{B9A5735C-62F2-441D-ADBD-4E98A718F7D7}" type="slidenum">
              <a:rPr lang="en-US" smtClean="0"/>
              <a:t>1</a:t>
            </a:fld>
            <a:endParaRPr lang="en-US"/>
          </a:p>
        </p:txBody>
      </p:sp>
    </p:spTree>
    <p:extLst>
      <p:ext uri="{BB962C8B-B14F-4D97-AF65-F5344CB8AC3E}">
        <p14:creationId xmlns:p14="http://schemas.microsoft.com/office/powerpoint/2010/main" val="6536812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Convolution Works</a:t>
            </a:r>
          </a:p>
        </p:txBody>
      </p:sp>
      <p:sp>
        <p:nvSpPr>
          <p:cNvPr id="3" name="Content Placeholder 2"/>
          <p:cNvSpPr>
            <a:spLocks noGrp="1"/>
          </p:cNvSpPr>
          <p:nvPr>
            <p:ph idx="1"/>
          </p:nvPr>
        </p:nvSpPr>
        <p:spPr>
          <a:xfrm>
            <a:off x="755072" y="1555389"/>
            <a:ext cx="5140569" cy="2430491"/>
          </a:xfrm>
        </p:spPr>
        <p:txBody>
          <a:bodyPr>
            <a:normAutofit fontScale="85000" lnSpcReduction="10000"/>
          </a:bodyPr>
          <a:lstStyle/>
          <a:p>
            <a:r>
              <a:rPr lang="en-US" b="1" dirty="0"/>
              <a:t>Step 3: Save the results from each tile into a new array</a:t>
            </a:r>
          </a:p>
          <a:p>
            <a:pPr marL="0" indent="0">
              <a:buNone/>
            </a:pPr>
            <a:r>
              <a:rPr lang="en-US" dirty="0"/>
              <a:t>We don’t want to lose track of the arrangement of the original tiles. So we save the result from processing each tile into a grid in the same arrangement as the original image. It looks like this,</a:t>
            </a:r>
          </a:p>
          <a:p>
            <a:pPr marL="0" indent="0">
              <a:buNone/>
            </a:pPr>
            <a:r>
              <a:rPr lang="en-US" dirty="0"/>
              <a:t>In other words, we’ve started with a large image and we ended with a slightly smaller array that records which sections of our original image were the most interesting.</a:t>
            </a:r>
          </a:p>
        </p:txBody>
      </p:sp>
      <p:sp>
        <p:nvSpPr>
          <p:cNvPr id="6" name="Slide Number Placeholder 5"/>
          <p:cNvSpPr>
            <a:spLocks noGrp="1"/>
          </p:cNvSpPr>
          <p:nvPr>
            <p:ph type="sldNum" sz="quarter" idx="12"/>
          </p:nvPr>
        </p:nvSpPr>
        <p:spPr/>
        <p:txBody>
          <a:bodyPr/>
          <a:lstStyle/>
          <a:p>
            <a:fld id="{B9A5735C-62F2-441D-ADBD-4E98A718F7D7}" type="slidenum">
              <a:rPr lang="en-US" smtClean="0"/>
              <a:t>10</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2162" y="1825624"/>
            <a:ext cx="5583676" cy="435133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237" y="4081784"/>
            <a:ext cx="2933954" cy="2568163"/>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1191" y="4409874"/>
            <a:ext cx="2613887" cy="1996613"/>
          </a:xfrm>
          <a:prstGeom prst="rect">
            <a:avLst/>
          </a:prstGeom>
        </p:spPr>
      </p:pic>
    </p:spTree>
    <p:extLst>
      <p:ext uri="{BB962C8B-B14F-4D97-AF65-F5344CB8AC3E}">
        <p14:creationId xmlns:p14="http://schemas.microsoft.com/office/powerpoint/2010/main" val="1889425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4072" y="4173165"/>
            <a:ext cx="6563128" cy="186819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4071" y="2033080"/>
            <a:ext cx="6563129" cy="2140085"/>
          </a:xfrm>
          <a:prstGeom prst="rect">
            <a:avLst/>
          </a:prstGeom>
        </p:spPr>
      </p:pic>
      <p:sp>
        <p:nvSpPr>
          <p:cNvPr id="2" name="Title 1"/>
          <p:cNvSpPr>
            <a:spLocks noGrp="1"/>
          </p:cNvSpPr>
          <p:nvPr>
            <p:ph type="title"/>
          </p:nvPr>
        </p:nvSpPr>
        <p:spPr/>
        <p:txBody>
          <a:bodyPr>
            <a:normAutofit/>
          </a:bodyPr>
          <a:lstStyle/>
          <a:p>
            <a:r>
              <a:rPr lang="en-US" dirty="0"/>
              <a:t>How Convolution Works</a:t>
            </a:r>
          </a:p>
        </p:txBody>
      </p:sp>
      <p:sp>
        <p:nvSpPr>
          <p:cNvPr id="3" name="Content Placeholder 2"/>
          <p:cNvSpPr>
            <a:spLocks noGrp="1"/>
          </p:cNvSpPr>
          <p:nvPr>
            <p:ph idx="1"/>
          </p:nvPr>
        </p:nvSpPr>
        <p:spPr>
          <a:xfrm>
            <a:off x="677332" y="2160589"/>
            <a:ext cx="4410718" cy="3880773"/>
          </a:xfrm>
        </p:spPr>
        <p:txBody>
          <a:bodyPr>
            <a:normAutofit/>
          </a:bodyPr>
          <a:lstStyle/>
          <a:p>
            <a:pPr>
              <a:lnSpc>
                <a:spcPct val="90000"/>
              </a:lnSpc>
            </a:pPr>
            <a:r>
              <a:rPr lang="en-US" sz="1500" b="1" dirty="0"/>
              <a:t>Step 4: </a:t>
            </a:r>
            <a:r>
              <a:rPr lang="en-US" sz="1500" b="1" dirty="0" err="1"/>
              <a:t>Downsampling</a:t>
            </a:r>
            <a:endParaRPr lang="en-US" sz="1500" b="1" dirty="0"/>
          </a:p>
          <a:p>
            <a:pPr marL="0" indent="0">
              <a:lnSpc>
                <a:spcPct val="90000"/>
              </a:lnSpc>
              <a:buNone/>
            </a:pPr>
            <a:r>
              <a:rPr lang="en-US" sz="1500" dirty="0"/>
              <a:t>The result of Step 3 was an array that maps out which parts of the original image are the most interesting. But that array is still pretty big:</a:t>
            </a:r>
          </a:p>
          <a:p>
            <a:pPr marL="0" indent="0">
              <a:lnSpc>
                <a:spcPct val="90000"/>
              </a:lnSpc>
              <a:buNone/>
            </a:pPr>
            <a:r>
              <a:rPr lang="en-US" sz="1500" dirty="0"/>
              <a:t>To reduce the size of the array, we </a:t>
            </a:r>
            <a:r>
              <a:rPr lang="en-US" sz="1500" dirty="0" err="1"/>
              <a:t>downsample</a:t>
            </a:r>
            <a:r>
              <a:rPr lang="en-US" sz="1500" dirty="0"/>
              <a:t> it using an algorithm called max pooling. It sounds fancy, but it isn’t at all!</a:t>
            </a:r>
          </a:p>
          <a:p>
            <a:pPr marL="0" indent="0">
              <a:lnSpc>
                <a:spcPct val="90000"/>
              </a:lnSpc>
              <a:buNone/>
            </a:pPr>
            <a:r>
              <a:rPr lang="en-US" sz="1500" dirty="0"/>
              <a:t>We’ll just look at each 2x2 square of the array and keep the biggest number:</a:t>
            </a:r>
          </a:p>
          <a:p>
            <a:pPr marL="0" indent="0">
              <a:lnSpc>
                <a:spcPct val="90000"/>
              </a:lnSpc>
              <a:buNone/>
            </a:pPr>
            <a:r>
              <a:rPr lang="en-US" sz="1500" dirty="0"/>
              <a:t>The idea here is that if we found something interesting in any of the four input tiles that makes up each 2x2 grid square, we’ll just keep the most interesting bit. This reduces the size of our array while keeping the most important bits.</a:t>
            </a:r>
          </a:p>
          <a:p>
            <a:pPr marL="0" indent="0">
              <a:lnSpc>
                <a:spcPct val="90000"/>
              </a:lnSpc>
              <a:buNone/>
            </a:pPr>
            <a:endParaRPr lang="en-US" sz="1500" dirty="0"/>
          </a:p>
        </p:txBody>
      </p:sp>
      <p:sp>
        <p:nvSpPr>
          <p:cNvPr id="10" name="Slide Number Placeholder 9"/>
          <p:cNvSpPr>
            <a:spLocks noGrp="1"/>
          </p:cNvSpPr>
          <p:nvPr>
            <p:ph type="sldNum" sz="quarter" idx="12"/>
          </p:nvPr>
        </p:nvSpPr>
        <p:spPr/>
        <p:txBody>
          <a:bodyPr/>
          <a:lstStyle/>
          <a:p>
            <a:fld id="{B9A5735C-62F2-441D-ADBD-4E98A718F7D7}" type="slidenum">
              <a:rPr lang="en-US" smtClean="0"/>
              <a:t>11</a:t>
            </a:fld>
            <a:endParaRPr lang="en-US"/>
          </a:p>
        </p:txBody>
      </p:sp>
    </p:spTree>
    <p:extLst>
      <p:ext uri="{BB962C8B-B14F-4D97-AF65-F5344CB8AC3E}">
        <p14:creationId xmlns:p14="http://schemas.microsoft.com/office/powerpoint/2010/main" val="33123146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Convolution Works</a:t>
            </a:r>
          </a:p>
        </p:txBody>
      </p:sp>
      <p:sp>
        <p:nvSpPr>
          <p:cNvPr id="3" name="Content Placeholder 2"/>
          <p:cNvSpPr>
            <a:spLocks noGrp="1"/>
          </p:cNvSpPr>
          <p:nvPr>
            <p:ph idx="1"/>
          </p:nvPr>
        </p:nvSpPr>
        <p:spPr>
          <a:xfrm>
            <a:off x="677334" y="2160590"/>
            <a:ext cx="10761458" cy="1804742"/>
          </a:xfrm>
        </p:spPr>
        <p:txBody>
          <a:bodyPr>
            <a:normAutofit fontScale="92500" lnSpcReduction="20000"/>
          </a:bodyPr>
          <a:lstStyle/>
          <a:p>
            <a:r>
              <a:rPr lang="en-US" b="1"/>
              <a:t>Final step: Make a prediction</a:t>
            </a:r>
          </a:p>
          <a:p>
            <a:pPr marL="0" indent="0">
              <a:buNone/>
            </a:pPr>
            <a:r>
              <a:rPr lang="en-US"/>
              <a:t>So far, we’ve reduced a giant image down into a fairly small array.</a:t>
            </a:r>
          </a:p>
          <a:p>
            <a:pPr marL="0" indent="0">
              <a:buNone/>
            </a:pPr>
            <a:r>
              <a:rPr lang="en-US"/>
              <a:t>Guess what? That array is just a bunch of numbers, so we can use that small array as input into </a:t>
            </a:r>
            <a:r>
              <a:rPr lang="en-US" i="1"/>
              <a:t>another neural network</a:t>
            </a:r>
            <a:r>
              <a:rPr lang="en-US"/>
              <a:t>. This final neural network will decide if the image is or isn’t a match. To differentiate it from the convolution step, we call it a “fully connected” network.</a:t>
            </a:r>
          </a:p>
          <a:p>
            <a:pPr marL="0" indent="0">
              <a:buNone/>
            </a:pPr>
            <a:r>
              <a:rPr lang="en-US"/>
              <a:t>So from start to finish, our whole five-step pipeline looks like this:</a:t>
            </a:r>
          </a:p>
          <a:p>
            <a:pPr marL="0" indent="0">
              <a:buNone/>
            </a:pPr>
            <a:endParaRPr lang="en-US" dirty="0"/>
          </a:p>
        </p:txBody>
      </p:sp>
      <p:sp>
        <p:nvSpPr>
          <p:cNvPr id="6" name="Slide Number Placeholder 5"/>
          <p:cNvSpPr>
            <a:spLocks noGrp="1"/>
          </p:cNvSpPr>
          <p:nvPr>
            <p:ph type="sldNum" sz="quarter" idx="12"/>
          </p:nvPr>
        </p:nvSpPr>
        <p:spPr/>
        <p:txBody>
          <a:bodyPr/>
          <a:lstStyle/>
          <a:p>
            <a:fld id="{B9A5735C-62F2-441D-ADBD-4E98A718F7D7}" type="slidenum">
              <a:rPr lang="en-US" smtClean="0"/>
              <a:t>12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4792" y="3822970"/>
            <a:ext cx="9431897" cy="2762656"/>
          </a:xfrm>
          <a:prstGeom prst="rect">
            <a:avLst/>
          </a:prstGeom>
        </p:spPr>
      </p:pic>
    </p:spTree>
    <p:extLst>
      <p:ext uri="{BB962C8B-B14F-4D97-AF65-F5344CB8AC3E}">
        <p14:creationId xmlns:p14="http://schemas.microsoft.com/office/powerpoint/2010/main" val="2587754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Convolution Works</a:t>
            </a:r>
            <a:br>
              <a:rPr lang="en-US" b="1" dirty="0"/>
            </a:br>
            <a:endParaRPr lang="en-US" dirty="0"/>
          </a:p>
        </p:txBody>
      </p:sp>
      <p:sp>
        <p:nvSpPr>
          <p:cNvPr id="3" name="Content Placeholder 2"/>
          <p:cNvSpPr>
            <a:spLocks noGrp="1"/>
          </p:cNvSpPr>
          <p:nvPr>
            <p:ph idx="1"/>
          </p:nvPr>
        </p:nvSpPr>
        <p:spPr>
          <a:xfrm>
            <a:off x="677334" y="1721797"/>
            <a:ext cx="10927764" cy="2675105"/>
          </a:xfrm>
        </p:spPr>
        <p:txBody>
          <a:bodyPr>
            <a:normAutofit fontScale="85000" lnSpcReduction="10000"/>
          </a:bodyPr>
          <a:lstStyle/>
          <a:p>
            <a:r>
              <a:rPr lang="en-US" b="1" dirty="0"/>
              <a:t>Adding Even More Steps</a:t>
            </a:r>
          </a:p>
          <a:p>
            <a:pPr marL="0" indent="0">
              <a:buNone/>
            </a:pPr>
            <a:r>
              <a:rPr lang="en-US" dirty="0"/>
              <a:t>Our image processing pipeline is a series of steps: convolution, max-pooling, and finally a fully-connected network.</a:t>
            </a:r>
          </a:p>
          <a:p>
            <a:pPr marL="0" indent="0">
              <a:buNone/>
            </a:pPr>
            <a:r>
              <a:rPr lang="en-US" dirty="0"/>
              <a:t>When solving problems in the real world, these steps can be combined and stacked as many times as you want! You can have two, three or even ten convolution layers. You can throw in max pooling wherever you want to reduce the size of your data.</a:t>
            </a:r>
          </a:p>
          <a:p>
            <a:pPr marL="0" indent="0">
              <a:buNone/>
            </a:pPr>
            <a:r>
              <a:rPr lang="en-US" dirty="0"/>
              <a:t>The basic idea is to start with a large image and continually boil it down, step-by-step, until you finally have a single result. The more convolution steps you have, the more complicated features your network will be able to learn to recognize.</a:t>
            </a:r>
          </a:p>
          <a:p>
            <a:pPr marL="0" indent="0">
              <a:buNone/>
            </a:pPr>
            <a:r>
              <a:rPr lang="en-US" dirty="0"/>
              <a:t>For example, the first convolution step might learn to recognize sharp edges, the second convolution step might recognize beaks using it’s knowledge of sharp edges, the third step might recognize entire birds using it’s knowledge of beaks, etc.</a:t>
            </a:r>
          </a:p>
          <a:p>
            <a:pPr marL="0" indent="0">
              <a:buNone/>
            </a:pPr>
            <a:r>
              <a:rPr lang="en-US" dirty="0"/>
              <a:t>Here’s what a more realistic deep convolutional network (like you would find in a research paper) looks like:</a:t>
            </a:r>
          </a:p>
          <a:p>
            <a:pPr marL="0" indent="0">
              <a:buNone/>
            </a:pPr>
            <a:endParaRPr lang="en-US" dirty="0"/>
          </a:p>
        </p:txBody>
      </p:sp>
      <p:sp>
        <p:nvSpPr>
          <p:cNvPr id="7" name="Slide Number Placeholder 6"/>
          <p:cNvSpPr>
            <a:spLocks noGrp="1"/>
          </p:cNvSpPr>
          <p:nvPr>
            <p:ph type="sldNum" sz="quarter" idx="12"/>
          </p:nvPr>
        </p:nvSpPr>
        <p:spPr/>
        <p:txBody>
          <a:bodyPr/>
          <a:lstStyle/>
          <a:p>
            <a:fld id="{B9A5735C-62F2-441D-ADBD-4E98A718F7D7}" type="slidenum">
              <a:rPr lang="en-US" smtClean="0"/>
              <a:t>13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4371" y="4518413"/>
            <a:ext cx="6797629" cy="1981372"/>
          </a:xfrm>
          <a:prstGeom prst="rect">
            <a:avLst/>
          </a:prstGeom>
        </p:spPr>
      </p:pic>
      <p:sp>
        <p:nvSpPr>
          <p:cNvPr id="6" name="TextBox 5"/>
          <p:cNvSpPr txBox="1"/>
          <p:nvPr/>
        </p:nvSpPr>
        <p:spPr>
          <a:xfrm flipH="1">
            <a:off x="677333" y="4518413"/>
            <a:ext cx="4717037" cy="1477328"/>
          </a:xfrm>
          <a:prstGeom prst="rect">
            <a:avLst/>
          </a:prstGeom>
          <a:noFill/>
        </p:spPr>
        <p:txBody>
          <a:bodyPr wrap="square" rtlCol="0">
            <a:spAutoFit/>
          </a:bodyPr>
          <a:lstStyle/>
          <a:p>
            <a:r>
              <a:rPr lang="en-US" sz="1500" dirty="0">
                <a:solidFill>
                  <a:schemeClr val="tx1">
                    <a:lumMod val="75000"/>
                    <a:lumOff val="25000"/>
                  </a:schemeClr>
                </a:solidFill>
              </a:rPr>
              <a:t>In this case, they start a 224 x 224 pixel image, apply convolution and max pooling twice, apply convolution 3 more times, apply max pooling and then have two fully-connected layers. The end result is that the image is classified into one of 1000 categories!</a:t>
            </a:r>
          </a:p>
        </p:txBody>
      </p:sp>
    </p:spTree>
    <p:extLst>
      <p:ext uri="{BB962C8B-B14F-4D97-AF65-F5344CB8AC3E}">
        <p14:creationId xmlns:p14="http://schemas.microsoft.com/office/powerpoint/2010/main" val="1760166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329" y="126459"/>
            <a:ext cx="6429983" cy="1025728"/>
          </a:xfrm>
        </p:spPr>
        <p:txBody>
          <a:bodyPr>
            <a:normAutofit fontScale="90000"/>
          </a:bodyPr>
          <a:lstStyle/>
          <a:p>
            <a:r>
              <a:rPr lang="en-US" dirty="0"/>
              <a:t>code to define and train the network</a:t>
            </a:r>
          </a:p>
        </p:txBody>
      </p:sp>
      <p:sp>
        <p:nvSpPr>
          <p:cNvPr id="18" name="Slide Number Placeholder 17"/>
          <p:cNvSpPr>
            <a:spLocks noGrp="1"/>
          </p:cNvSpPr>
          <p:nvPr>
            <p:ph type="sldNum" sz="quarter" idx="12"/>
          </p:nvPr>
        </p:nvSpPr>
        <p:spPr/>
        <p:txBody>
          <a:bodyPr/>
          <a:lstStyle/>
          <a:p>
            <a:fld id="{B9A5735C-62F2-441D-ADBD-4E98A718F7D7}" type="slidenum">
              <a:rPr lang="en-US" smtClean="0"/>
              <a:t>14</a:t>
            </a:fld>
            <a:endParaRPr lang="en-US"/>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4312" y="0"/>
            <a:ext cx="5607688" cy="6858000"/>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534" y="1857232"/>
            <a:ext cx="4602879" cy="4922947"/>
          </a:xfrm>
          <a:prstGeom prst="rect">
            <a:avLst/>
          </a:prstGeom>
        </p:spPr>
      </p:pic>
    </p:spTree>
    <p:extLst>
      <p:ext uri="{BB962C8B-B14F-4D97-AF65-F5344CB8AC3E}">
        <p14:creationId xmlns:p14="http://schemas.microsoft.com/office/powerpoint/2010/main" val="2077169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Modern Face Recognition with Deep Learning</a:t>
            </a:r>
            <a:br>
              <a:rPr lang="en-US" b="1" dirty="0"/>
            </a:br>
            <a:endParaRPr lang="en-US" dirty="0"/>
          </a:p>
        </p:txBody>
      </p:sp>
      <p:sp>
        <p:nvSpPr>
          <p:cNvPr id="3" name="Content Placeholder 2"/>
          <p:cNvSpPr>
            <a:spLocks noGrp="1"/>
          </p:cNvSpPr>
          <p:nvPr>
            <p:ph idx="1"/>
          </p:nvPr>
        </p:nvSpPr>
        <p:spPr>
          <a:xfrm>
            <a:off x="677334" y="2160589"/>
            <a:ext cx="6857674" cy="3880773"/>
          </a:xfrm>
        </p:spPr>
        <p:txBody>
          <a:bodyPr>
            <a:normAutofit fontScale="92500" lnSpcReduction="10000"/>
          </a:bodyPr>
          <a:lstStyle/>
          <a:p>
            <a:r>
              <a:rPr lang="en-US" dirty="0"/>
              <a:t>Have you noticed that Facebook has developed an uncanny ability to recognize your friends in your photographs? In the old days, Facebook used to make you to tag your friends in photos by clicking on them and typing in their name. Now as soon as you upload a photo, Facebook tags everyone for you </a:t>
            </a:r>
            <a:r>
              <a:rPr lang="en-US" i="1" dirty="0"/>
              <a:t>like magic.</a:t>
            </a:r>
          </a:p>
          <a:p>
            <a:r>
              <a:rPr lang="en-US" dirty="0"/>
              <a:t>This technology is called face recognition. Facebook’s algorithms are able to recognize your friends’ faces after they have been tagged only a few times. It’s pretty amazing technology — Facebook can recognize faces with 98% accuracy which is pretty much as good as humans can do!</a:t>
            </a:r>
          </a:p>
          <a:p>
            <a:r>
              <a:rPr lang="en-US" dirty="0"/>
              <a:t>Let’s learn how modern face recognition works! But just recognizing your friends would be too easy. We can push this tech to the limit to solve a more challenging problem — telling </a:t>
            </a:r>
            <a:r>
              <a:rPr lang="en-US" dirty="0">
                <a:hlinkClick r:id="rId2"/>
              </a:rPr>
              <a:t>Will Ferrell</a:t>
            </a:r>
            <a:r>
              <a:rPr lang="en-US" dirty="0"/>
              <a:t> (famous actor) apart from </a:t>
            </a:r>
            <a:r>
              <a:rPr lang="en-US" dirty="0">
                <a:hlinkClick r:id="rId3"/>
              </a:rPr>
              <a:t>Chad Smith</a:t>
            </a:r>
            <a:r>
              <a:rPr lang="en-US" dirty="0"/>
              <a:t> (famous rock musician)!</a:t>
            </a:r>
          </a:p>
          <a:p>
            <a:endParaRPr lang="en-US" dirty="0"/>
          </a:p>
        </p:txBody>
      </p:sp>
      <p:sp>
        <p:nvSpPr>
          <p:cNvPr id="8" name="Slide Number Placeholder 7"/>
          <p:cNvSpPr>
            <a:spLocks noGrp="1"/>
          </p:cNvSpPr>
          <p:nvPr>
            <p:ph type="sldNum" sz="quarter" idx="12"/>
          </p:nvPr>
        </p:nvSpPr>
        <p:spPr/>
        <p:txBody>
          <a:bodyPr/>
          <a:lstStyle/>
          <a:p>
            <a:fld id="{B9A5735C-62F2-441D-ADBD-4E98A718F7D7}" type="slidenum">
              <a:rPr lang="en-US" smtClean="0"/>
              <a:t>15</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9095" y="3888506"/>
            <a:ext cx="4375486" cy="276440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35008" y="919740"/>
            <a:ext cx="4359573" cy="2968766"/>
          </a:xfrm>
          <a:prstGeom prst="rect">
            <a:avLst/>
          </a:prstGeom>
        </p:spPr>
      </p:pic>
    </p:spTree>
    <p:extLst>
      <p:ext uri="{BB962C8B-B14F-4D97-AF65-F5344CB8AC3E}">
        <p14:creationId xmlns:p14="http://schemas.microsoft.com/office/powerpoint/2010/main" val="4287314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How to use Machine Learning on a Very Complicated Problem</a:t>
            </a:r>
            <a:br>
              <a:rPr lang="en-US" b="1" dirty="0"/>
            </a:br>
            <a:endParaRPr lang="en-US" dirty="0"/>
          </a:p>
        </p:txBody>
      </p:sp>
      <p:sp>
        <p:nvSpPr>
          <p:cNvPr id="3" name="Content Placeholder 2"/>
          <p:cNvSpPr>
            <a:spLocks noGrp="1"/>
          </p:cNvSpPr>
          <p:nvPr>
            <p:ph idx="1"/>
          </p:nvPr>
        </p:nvSpPr>
        <p:spPr>
          <a:xfrm>
            <a:off x="677334" y="2087154"/>
            <a:ext cx="4828521" cy="3880773"/>
          </a:xfrm>
        </p:spPr>
        <p:txBody>
          <a:bodyPr>
            <a:normAutofit fontScale="77500" lnSpcReduction="20000"/>
          </a:bodyPr>
          <a:lstStyle/>
          <a:p>
            <a:pPr marL="0" indent="0">
              <a:buNone/>
            </a:pPr>
            <a:r>
              <a:rPr lang="en-US" dirty="0"/>
              <a:t>face recognition is really a series of several related problems:</a:t>
            </a:r>
          </a:p>
          <a:p>
            <a:r>
              <a:rPr lang="en-US" dirty="0"/>
              <a:t>First, look at a picture and find all the faces in it</a:t>
            </a:r>
          </a:p>
          <a:p>
            <a:r>
              <a:rPr lang="en-US" dirty="0"/>
              <a:t>Second, focus on each face and be able to understand that even if a face is turned in a weird direction or in bad lighting, it is still the same person.</a:t>
            </a:r>
          </a:p>
          <a:p>
            <a:r>
              <a:rPr lang="en-US" dirty="0"/>
              <a:t>Third, be able to pick out unique features of the face that you can use to tell it apart from other people— like how big the eyes are, how long the face is, etc.</a:t>
            </a:r>
          </a:p>
          <a:p>
            <a:r>
              <a:rPr lang="en-US" dirty="0"/>
              <a:t>Finally, compare the unique features of that face to all the people you already know to determine the person’s name.</a:t>
            </a:r>
          </a:p>
          <a:p>
            <a:pPr marL="0" indent="0">
              <a:buNone/>
            </a:pPr>
            <a:r>
              <a:rPr lang="en-US" dirty="0"/>
              <a:t>We need to build a </a:t>
            </a:r>
            <a:r>
              <a:rPr lang="en-US" i="1" dirty="0"/>
              <a:t>pipeline</a:t>
            </a:r>
            <a:r>
              <a:rPr lang="en-US" dirty="0"/>
              <a:t> where we solve each step of face recognition separately and pass the result of the current step to the next step. In other words, we will chain together several machine learning algorithms:</a:t>
            </a:r>
          </a:p>
        </p:txBody>
      </p:sp>
      <p:sp>
        <p:nvSpPr>
          <p:cNvPr id="16" name="Slide Number Placeholder 15"/>
          <p:cNvSpPr>
            <a:spLocks noGrp="1"/>
          </p:cNvSpPr>
          <p:nvPr>
            <p:ph type="sldNum" sz="quarter" idx="12"/>
          </p:nvPr>
        </p:nvSpPr>
        <p:spPr/>
        <p:txBody>
          <a:bodyPr/>
          <a:lstStyle/>
          <a:p>
            <a:fld id="{B9A5735C-62F2-441D-ADBD-4E98A718F7D7}" type="slidenum">
              <a:rPr lang="en-US" smtClean="0"/>
              <a:t>16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9559" y="4723830"/>
            <a:ext cx="3391722" cy="131810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5804" y="1953441"/>
            <a:ext cx="3168098" cy="139188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3902" y="2014094"/>
            <a:ext cx="3159616" cy="1368463"/>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7322" y="3339613"/>
            <a:ext cx="3168098" cy="1357169"/>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15420" y="3372534"/>
            <a:ext cx="3168098" cy="1351296"/>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74184" y="6238911"/>
            <a:ext cx="2682472" cy="213378"/>
          </a:xfrm>
          <a:prstGeom prst="rect">
            <a:avLst/>
          </a:prstGeom>
        </p:spPr>
      </p:pic>
    </p:spTree>
    <p:extLst>
      <p:ext uri="{BB962C8B-B14F-4D97-AF65-F5344CB8AC3E}">
        <p14:creationId xmlns:p14="http://schemas.microsoft.com/office/powerpoint/2010/main" val="2828860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808791" y="3066182"/>
            <a:ext cx="3702785" cy="1888420"/>
          </a:xfrm>
          <a:prstGeom prst="rect">
            <a:avLst/>
          </a:prstGeom>
        </p:spPr>
      </p:pic>
      <p:sp>
        <p:nvSpPr>
          <p:cNvPr id="2" name="Title 1"/>
          <p:cNvSpPr>
            <a:spLocks noGrp="1"/>
          </p:cNvSpPr>
          <p:nvPr>
            <p:ph type="title"/>
          </p:nvPr>
        </p:nvSpPr>
        <p:spPr/>
        <p:txBody>
          <a:bodyPr anchor="t">
            <a:normAutofit/>
          </a:bodyPr>
          <a:lstStyle/>
          <a:p>
            <a:r>
              <a:rPr lang="en-US" b="1" dirty="0"/>
              <a:t>Face Recognition — Step by Step</a:t>
            </a:r>
          </a:p>
        </p:txBody>
      </p:sp>
      <p:sp>
        <p:nvSpPr>
          <p:cNvPr id="3" name="Content Placeholder 2"/>
          <p:cNvSpPr>
            <a:spLocks noGrp="1"/>
          </p:cNvSpPr>
          <p:nvPr>
            <p:ph idx="1"/>
          </p:nvPr>
        </p:nvSpPr>
        <p:spPr>
          <a:xfrm>
            <a:off x="677334" y="2160590"/>
            <a:ext cx="5220430" cy="3701270"/>
          </a:xfrm>
        </p:spPr>
        <p:txBody>
          <a:bodyPr>
            <a:normAutofit/>
          </a:bodyPr>
          <a:lstStyle/>
          <a:p>
            <a:r>
              <a:rPr lang="en-US" sz="1700" b="1" dirty="0"/>
              <a:t>Step 1: Finding all the Faces</a:t>
            </a:r>
          </a:p>
          <a:p>
            <a:pPr marL="0" indent="0">
              <a:buNone/>
            </a:pPr>
            <a:r>
              <a:rPr lang="en-US" sz="1700" dirty="0"/>
              <a:t>The first step in our pipeline is </a:t>
            </a:r>
            <a:r>
              <a:rPr lang="en-US" sz="1700" i="1" dirty="0"/>
              <a:t>face detection</a:t>
            </a:r>
            <a:r>
              <a:rPr lang="en-US" sz="1700" dirty="0"/>
              <a:t>. Obviously we need to locate the faces in a photograph before we can try to tell them apart!</a:t>
            </a:r>
          </a:p>
          <a:p>
            <a:pPr marL="0" indent="0">
              <a:buNone/>
            </a:pPr>
            <a:r>
              <a:rPr lang="en-US" sz="1700" dirty="0"/>
              <a:t>If you’ve used any camera in the last 10 years, you’ve probably seen face detection in action</a:t>
            </a:r>
          </a:p>
          <a:p>
            <a:pPr marL="0" indent="0">
              <a:buNone/>
            </a:pPr>
            <a:r>
              <a:rPr lang="en-US" sz="1700" dirty="0"/>
              <a:t>Face detection is a great feature for cameras. When the camera can automatically pick out faces, it can make sure that all the faces are in focus before it takes the picture. But we’ll use it for a different purpose — finding the areas of the image we want to pass on to the next step in our pipeline.</a:t>
            </a:r>
          </a:p>
        </p:txBody>
      </p:sp>
      <p:sp>
        <p:nvSpPr>
          <p:cNvPr id="6" name="Slide Number Placeholder 5"/>
          <p:cNvSpPr>
            <a:spLocks noGrp="1"/>
          </p:cNvSpPr>
          <p:nvPr>
            <p:ph type="sldNum" sz="quarter" idx="12"/>
          </p:nvPr>
        </p:nvSpPr>
        <p:spPr/>
        <p:txBody>
          <a:bodyPr/>
          <a:lstStyle/>
          <a:p>
            <a:fld id="{B9A5735C-62F2-441D-ADBD-4E98A718F7D7}" type="slidenum">
              <a:rPr lang="en-US" smtClean="0"/>
              <a:t>17</a:t>
            </a:fld>
            <a:endParaRPr lang="en-US"/>
          </a:p>
        </p:txBody>
      </p:sp>
    </p:spTree>
    <p:extLst>
      <p:ext uri="{BB962C8B-B14F-4D97-AF65-F5344CB8AC3E}">
        <p14:creationId xmlns:p14="http://schemas.microsoft.com/office/powerpoint/2010/main" val="2054370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8128" y="2602303"/>
            <a:ext cx="3534970" cy="1463859"/>
          </a:xfrm>
          <a:prstGeom prst="rect">
            <a:avLst/>
          </a:prstGeom>
        </p:spPr>
      </p:pic>
      <p:pic>
        <p:nvPicPr>
          <p:cNvPr id="11"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33" y="2673984"/>
            <a:ext cx="2596281" cy="285305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8128" y="4208867"/>
            <a:ext cx="3534970" cy="1832031"/>
          </a:xfrm>
          <a:prstGeom prst="rect">
            <a:avLst/>
          </a:prstGeom>
        </p:spPr>
      </p:pic>
      <p:sp>
        <p:nvSpPr>
          <p:cNvPr id="2" name="Title 1"/>
          <p:cNvSpPr>
            <a:spLocks noGrp="1"/>
          </p:cNvSpPr>
          <p:nvPr>
            <p:ph type="title"/>
          </p:nvPr>
        </p:nvSpPr>
        <p:spPr/>
        <p:txBody>
          <a:bodyPr>
            <a:normAutofit/>
          </a:bodyPr>
          <a:lstStyle/>
          <a:p>
            <a:r>
              <a:rPr lang="en-US" b="1" dirty="0"/>
              <a:t>Face Recognition — Step by Step</a:t>
            </a:r>
            <a:endParaRPr lang="en-US" dirty="0"/>
          </a:p>
        </p:txBody>
      </p:sp>
      <p:sp>
        <p:nvSpPr>
          <p:cNvPr id="13" name="Content Placeholder 12"/>
          <p:cNvSpPr>
            <a:spLocks noGrp="1"/>
          </p:cNvSpPr>
          <p:nvPr>
            <p:ph idx="1"/>
          </p:nvPr>
        </p:nvSpPr>
        <p:spPr>
          <a:xfrm>
            <a:off x="7169285" y="2160125"/>
            <a:ext cx="4497720" cy="3880773"/>
          </a:xfrm>
        </p:spPr>
        <p:txBody>
          <a:bodyPr>
            <a:normAutofit lnSpcReduction="10000"/>
          </a:bodyPr>
          <a:lstStyle/>
          <a:p>
            <a:r>
              <a:rPr lang="en-US" dirty="0"/>
              <a:t>To find faces in an image, we’ll start by making our image black and white because we don’t need color data to find faces</a:t>
            </a:r>
          </a:p>
          <a:p>
            <a:r>
              <a:rPr lang="en-US" dirty="0"/>
              <a:t>Then we’ll look at every single pixel in our image one at a time. For every single pixel, we want to look at the pixels that directly surrounding it</a:t>
            </a:r>
          </a:p>
          <a:p>
            <a:r>
              <a:rPr lang="en-US" dirty="0"/>
              <a:t>Our goal is to figure out how dark the current pixel is compared to the pixels directly surrounding it. Then we want to draw an arrow showing in which direction the image is getting darker</a:t>
            </a:r>
            <a:endParaRPr lang="en-US" sz="1500" dirty="0"/>
          </a:p>
        </p:txBody>
      </p:sp>
      <p:sp>
        <p:nvSpPr>
          <p:cNvPr id="10" name="Footer Placeholder 9"/>
          <p:cNvSpPr>
            <a:spLocks noGrp="1"/>
          </p:cNvSpPr>
          <p:nvPr>
            <p:ph type="ftr" sz="quarter" idx="11"/>
          </p:nvPr>
        </p:nvSpPr>
        <p:spPr/>
        <p:txBody>
          <a:bodyPr/>
          <a:lstStyle/>
          <a:p>
            <a:r>
              <a:rPr lang="en-US" b="1" dirty="0"/>
              <a:t>Step 1: Finding all the Faces......</a:t>
            </a:r>
          </a:p>
        </p:txBody>
      </p:sp>
      <p:sp>
        <p:nvSpPr>
          <p:cNvPr id="5" name="Slide Number Placeholder 4"/>
          <p:cNvSpPr>
            <a:spLocks noGrp="1"/>
          </p:cNvSpPr>
          <p:nvPr>
            <p:ph type="sldNum" sz="quarter" idx="12"/>
          </p:nvPr>
        </p:nvSpPr>
        <p:spPr/>
        <p:txBody>
          <a:bodyPr/>
          <a:lstStyle/>
          <a:p>
            <a:fld id="{B9A5735C-62F2-441D-ADBD-4E98A718F7D7}" type="slidenum">
              <a:rPr lang="en-US" smtClean="0"/>
              <a:t>18</a:t>
            </a:fld>
            <a:endParaRPr lang="en-US"/>
          </a:p>
        </p:txBody>
      </p:sp>
    </p:spTree>
    <p:extLst>
      <p:ext uri="{BB962C8B-B14F-4D97-AF65-F5344CB8AC3E}">
        <p14:creationId xmlns:p14="http://schemas.microsoft.com/office/powerpoint/2010/main" val="1736256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Face Recognition — Step by Step</a:t>
            </a:r>
            <a:endParaRPr lang="en-US" dirty="0"/>
          </a:p>
        </p:txBody>
      </p:sp>
      <p:pic>
        <p:nvPicPr>
          <p:cNvPr id="17" name="Content Placeholder 1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77847" y="2883001"/>
            <a:ext cx="4614153" cy="1988207"/>
          </a:xfrm>
        </p:spPr>
      </p:pic>
      <p:sp>
        <p:nvSpPr>
          <p:cNvPr id="5" name="Footer Placeholder 4"/>
          <p:cNvSpPr>
            <a:spLocks noGrp="1"/>
          </p:cNvSpPr>
          <p:nvPr>
            <p:ph type="ftr" sz="quarter" idx="11"/>
          </p:nvPr>
        </p:nvSpPr>
        <p:spPr/>
        <p:txBody>
          <a:bodyPr/>
          <a:lstStyle/>
          <a:p>
            <a:r>
              <a:rPr lang="en-US"/>
              <a:t>Step 1: Finding all the Faces......</a:t>
            </a:r>
          </a:p>
        </p:txBody>
      </p:sp>
      <p:sp>
        <p:nvSpPr>
          <p:cNvPr id="4" name="Slide Number Placeholder 3"/>
          <p:cNvSpPr>
            <a:spLocks noGrp="1"/>
          </p:cNvSpPr>
          <p:nvPr>
            <p:ph type="sldNum" sz="quarter" idx="12"/>
          </p:nvPr>
        </p:nvSpPr>
        <p:spPr/>
        <p:txBody>
          <a:bodyPr/>
          <a:lstStyle/>
          <a:p>
            <a:fld id="{B9A5735C-62F2-441D-ADBD-4E98A718F7D7}" type="slidenum">
              <a:rPr lang="en-US" smtClean="0"/>
              <a:t>19</a:t>
            </a:fld>
            <a:endParaRPr lang="en-US"/>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7847" y="895502"/>
            <a:ext cx="4614153" cy="1986792"/>
          </a:xfrm>
          <a:prstGeom prst="rect">
            <a:avLst/>
          </a:prstGeom>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7846" y="4871208"/>
            <a:ext cx="4614153" cy="1986792"/>
          </a:xfrm>
          <a:prstGeom prst="rect">
            <a:avLst/>
          </a:prstGeom>
        </p:spPr>
      </p:pic>
      <p:sp>
        <p:nvSpPr>
          <p:cNvPr id="25" name="TextBox 24"/>
          <p:cNvSpPr txBox="1"/>
          <p:nvPr/>
        </p:nvSpPr>
        <p:spPr>
          <a:xfrm>
            <a:off x="677334" y="1677530"/>
            <a:ext cx="6664243" cy="4185761"/>
          </a:xfrm>
          <a:prstGeom prst="rect">
            <a:avLst/>
          </a:prstGeom>
          <a:noFill/>
        </p:spPr>
        <p:txBody>
          <a:bodyPr wrap="square" rtlCol="0">
            <a:spAutoFit/>
          </a:bodyPr>
          <a:lstStyle/>
          <a:p>
            <a:r>
              <a:rPr lang="en-US" sz="1400" dirty="0"/>
              <a:t>If you repeat that process for </a:t>
            </a:r>
            <a:r>
              <a:rPr lang="en-US" sz="1400" b="1" dirty="0"/>
              <a:t>every single pixel</a:t>
            </a:r>
            <a:r>
              <a:rPr lang="en-US" sz="1400" dirty="0"/>
              <a:t> in the image, you end up with every pixel being replaced by an arrow. These arrows are called </a:t>
            </a:r>
            <a:r>
              <a:rPr lang="en-US" sz="1400" i="1" dirty="0"/>
              <a:t>gradients</a:t>
            </a:r>
            <a:r>
              <a:rPr lang="en-US" sz="1400" dirty="0"/>
              <a:t> and they show the flow from light to dark across the entire image.</a:t>
            </a:r>
          </a:p>
          <a:p>
            <a:r>
              <a:rPr lang="en-US" sz="1400" dirty="0"/>
              <a:t>This might seem like a random thing to do, but there’s a really good reason for replacing the pixels with gradients. If we analyze pixels directly, really dark images and really light images of the same person will have totally different pixel values. But by only considering the </a:t>
            </a:r>
            <a:r>
              <a:rPr lang="en-US" sz="1400" i="1" dirty="0"/>
              <a:t>direction</a:t>
            </a:r>
            <a:r>
              <a:rPr lang="en-US" sz="1400" dirty="0"/>
              <a:t> that brightness changes, both really dark images and really bright images will end up with the same exact representation. That makes the problem a lot easier to solve.</a:t>
            </a:r>
          </a:p>
          <a:p>
            <a:r>
              <a:rPr lang="en-US" sz="1400" dirty="0"/>
              <a:t>But saving the gradient for every single pixel gives us way too much detail. We end up missing the forest for the trees. It would be better if we could just see the basic flow of lightness/darkness at a higher level so we could see the basic pattern of the image.</a:t>
            </a:r>
          </a:p>
          <a:p>
            <a:r>
              <a:rPr lang="en-US" sz="1400" dirty="0"/>
              <a:t>To do this, we’ll break up the image into small squares of 16x16 pixels each. In each square, we’ll count up how many gradients point in each major direction (how many point up, point up-right, point right, </a:t>
            </a:r>
            <a:r>
              <a:rPr lang="en-US" sz="1400" dirty="0" err="1"/>
              <a:t>etc</a:t>
            </a:r>
            <a:r>
              <a:rPr lang="en-US" sz="1400" dirty="0"/>
              <a:t>…). Then we’ll replace that square in the image with the arrow directions that were the strongest.</a:t>
            </a:r>
          </a:p>
          <a:p>
            <a:endParaRPr lang="en-US" sz="1400" dirty="0"/>
          </a:p>
          <a:p>
            <a:endParaRPr lang="en-US" sz="1400" dirty="0"/>
          </a:p>
        </p:txBody>
      </p:sp>
    </p:spTree>
    <p:extLst>
      <p:ext uri="{BB962C8B-B14F-4D97-AF65-F5344CB8AC3E}">
        <p14:creationId xmlns:p14="http://schemas.microsoft.com/office/powerpoint/2010/main" val="3841126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normAutofit/>
          </a:bodyPr>
          <a:lstStyle/>
          <a:p>
            <a:r>
              <a:rPr lang="en-US"/>
              <a:t>Overview</a:t>
            </a:r>
            <a:endParaRPr lang="en-US" dirty="0"/>
          </a:p>
        </p:txBody>
      </p:sp>
      <p:graphicFrame>
        <p:nvGraphicFramePr>
          <p:cNvPr id="9" name="Content Placeholder 2"/>
          <p:cNvGraphicFramePr>
            <a:graphicFrameLocks noGrp="1"/>
          </p:cNvGraphicFramePr>
          <p:nvPr>
            <p:ph idx="1"/>
            <p:extLst>
              <p:ext uri="{D42A27DB-BD31-4B8C-83A1-F6EECF244321}">
                <p14:modId xmlns:p14="http://schemas.microsoft.com/office/powerpoint/2010/main" val="709576464"/>
              </p:ext>
            </p:extLst>
          </p:nvPr>
        </p:nvGraphicFramePr>
        <p:xfrm>
          <a:off x="677863" y="2160588"/>
          <a:ext cx="8596312"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a:xfrm>
            <a:off x="8590663" y="6041362"/>
            <a:ext cx="683339" cy="365125"/>
          </a:xfrm>
        </p:spPr>
        <p:txBody>
          <a:bodyPr>
            <a:normAutofit/>
          </a:bodyPr>
          <a:lstStyle/>
          <a:p>
            <a:fld id="{B9A5735C-62F2-441D-ADBD-4E98A718F7D7}" type="slidenum">
              <a:rPr lang="en-US" smtClean="0"/>
              <a:t>2</a:t>
            </a:fld>
            <a:endParaRPr lang="en-US"/>
          </a:p>
        </p:txBody>
      </p:sp>
    </p:spTree>
    <p:extLst>
      <p:ext uri="{BB962C8B-B14F-4D97-AF65-F5344CB8AC3E}">
        <p14:creationId xmlns:p14="http://schemas.microsoft.com/office/powerpoint/2010/main" val="36930129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7282" y="1832436"/>
            <a:ext cx="3924822" cy="2077929"/>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7680" y="1832436"/>
            <a:ext cx="3379602" cy="1649800"/>
          </a:xfrm>
          <a:prstGeom prst="rect">
            <a:avLst/>
          </a:prstGeom>
        </p:spPr>
      </p:pic>
      <p:sp>
        <p:nvSpPr>
          <p:cNvPr id="2" name="Title 1"/>
          <p:cNvSpPr>
            <a:spLocks noGrp="1"/>
          </p:cNvSpPr>
          <p:nvPr>
            <p:ph type="title"/>
          </p:nvPr>
        </p:nvSpPr>
        <p:spPr>
          <a:xfrm>
            <a:off x="677334" y="609600"/>
            <a:ext cx="8596668" cy="1320800"/>
          </a:xfrm>
        </p:spPr>
        <p:txBody>
          <a:bodyPr>
            <a:normAutofit/>
          </a:bodyPr>
          <a:lstStyle/>
          <a:p>
            <a:r>
              <a:rPr lang="en-US" b="1" dirty="0"/>
              <a:t>Face Recognition — Step by Step</a:t>
            </a:r>
            <a:endParaRPr lang="en-US" dirty="0"/>
          </a:p>
        </p:txBody>
      </p:sp>
      <p:sp>
        <p:nvSpPr>
          <p:cNvPr id="3" name="Content Placeholder 2"/>
          <p:cNvSpPr>
            <a:spLocks noGrp="1"/>
          </p:cNvSpPr>
          <p:nvPr>
            <p:ph idx="1"/>
          </p:nvPr>
        </p:nvSpPr>
        <p:spPr>
          <a:xfrm>
            <a:off x="677332" y="2160589"/>
            <a:ext cx="4032454" cy="3880773"/>
          </a:xfrm>
        </p:spPr>
        <p:txBody>
          <a:bodyPr>
            <a:normAutofit fontScale="85000" lnSpcReduction="10000"/>
          </a:bodyPr>
          <a:lstStyle/>
          <a:p>
            <a:r>
              <a:rPr lang="en-US" dirty="0"/>
              <a:t>The end result is we turn the original image into a very simple representation that captures the basic structure of a face in a simple way.</a:t>
            </a:r>
          </a:p>
          <a:p>
            <a:r>
              <a:rPr lang="en-US" dirty="0"/>
              <a:t>To find faces in this HOG image, all we have to do is find the part of our image that looks the most similar to a known HOG pattern that was extracted from a bunch of other training faces.</a:t>
            </a:r>
          </a:p>
          <a:p>
            <a:r>
              <a:rPr lang="en-US" dirty="0"/>
              <a:t>To find faces in this HOG image, all we have to do is find the part of our image that looks the most similar to a known HOG pattern that was extracted from a bunch of other training faces.</a:t>
            </a:r>
          </a:p>
          <a:p>
            <a:r>
              <a:rPr lang="en-US" dirty="0"/>
              <a:t>Using this technique, we can now easily find faces in any image.</a:t>
            </a:r>
          </a:p>
          <a:p>
            <a:endParaRPr lang="en-US" dirty="0"/>
          </a:p>
        </p:txBody>
      </p:sp>
      <p:sp>
        <p:nvSpPr>
          <p:cNvPr id="5" name="Footer Placeholder 4"/>
          <p:cNvSpPr>
            <a:spLocks noGrp="1"/>
          </p:cNvSpPr>
          <p:nvPr>
            <p:ph type="ftr" sz="quarter" idx="11"/>
          </p:nvPr>
        </p:nvSpPr>
        <p:spPr>
          <a:xfrm>
            <a:off x="677334" y="6041362"/>
            <a:ext cx="5192560" cy="365125"/>
          </a:xfrm>
        </p:spPr>
        <p:txBody>
          <a:bodyPr>
            <a:normAutofit/>
          </a:bodyPr>
          <a:lstStyle/>
          <a:p>
            <a:r>
              <a:rPr lang="en-US" dirty="0"/>
              <a:t>Step 1: Finding all the Faces......</a:t>
            </a:r>
          </a:p>
        </p:txBody>
      </p:sp>
      <p:sp>
        <p:nvSpPr>
          <p:cNvPr id="4" name="Slide Number Placeholder 3"/>
          <p:cNvSpPr>
            <a:spLocks noGrp="1"/>
          </p:cNvSpPr>
          <p:nvPr>
            <p:ph type="sldNum" sz="quarter" idx="12"/>
          </p:nvPr>
        </p:nvSpPr>
        <p:spPr>
          <a:xfrm>
            <a:off x="8590663" y="6041362"/>
            <a:ext cx="683339" cy="365125"/>
          </a:xfrm>
        </p:spPr>
        <p:txBody>
          <a:bodyPr>
            <a:normAutofit/>
          </a:bodyPr>
          <a:lstStyle/>
          <a:p>
            <a:fld id="{B9A5735C-62F2-441D-ADBD-4E98A718F7D7}" type="slidenum">
              <a:rPr lang="en-US" smtClean="0"/>
              <a:t>20</a:t>
            </a:fld>
            <a:endParaRPr lang="en-US"/>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0838" y="3910365"/>
            <a:ext cx="3985366" cy="2828637"/>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81256" y="4008329"/>
            <a:ext cx="3294042" cy="2033033"/>
          </a:xfrm>
          <a:prstGeom prst="rect">
            <a:avLst/>
          </a:prstGeom>
        </p:spPr>
      </p:pic>
    </p:spTree>
    <p:extLst>
      <p:ext uri="{BB962C8B-B14F-4D97-AF65-F5344CB8AC3E}">
        <p14:creationId xmlns:p14="http://schemas.microsoft.com/office/powerpoint/2010/main" val="2430657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Face Recognition — Step by Step</a:t>
            </a:r>
            <a:endParaRPr lang="en-US" dirty="0"/>
          </a:p>
        </p:txBody>
      </p:sp>
      <p:sp>
        <p:nvSpPr>
          <p:cNvPr id="3" name="Content Placeholder 2"/>
          <p:cNvSpPr>
            <a:spLocks noGrp="1"/>
          </p:cNvSpPr>
          <p:nvPr>
            <p:ph idx="1"/>
          </p:nvPr>
        </p:nvSpPr>
        <p:spPr>
          <a:xfrm>
            <a:off x="677334" y="2160589"/>
            <a:ext cx="5428498" cy="3880773"/>
          </a:xfrm>
        </p:spPr>
        <p:txBody>
          <a:bodyPr/>
          <a:lstStyle/>
          <a:p>
            <a:r>
              <a:rPr lang="en-US" dirty="0"/>
              <a:t>If you want to try this step out using Python and </a:t>
            </a:r>
            <a:r>
              <a:rPr lang="en-US" dirty="0" err="1"/>
              <a:t>dlib</a:t>
            </a:r>
            <a:r>
              <a:rPr lang="en-US" dirty="0"/>
              <a:t>, code showing how to generate and view HOG representations of images after the final step.</a:t>
            </a:r>
          </a:p>
        </p:txBody>
      </p:sp>
      <p:sp>
        <p:nvSpPr>
          <p:cNvPr id="4" name="Slide Number Placeholder 3"/>
          <p:cNvSpPr>
            <a:spLocks noGrp="1"/>
          </p:cNvSpPr>
          <p:nvPr>
            <p:ph type="sldNum" sz="quarter" idx="12"/>
          </p:nvPr>
        </p:nvSpPr>
        <p:spPr/>
        <p:txBody>
          <a:bodyPr/>
          <a:lstStyle/>
          <a:p>
            <a:fld id="{B9A5735C-62F2-441D-ADBD-4E98A718F7D7}" type="slidenum">
              <a:rPr lang="en-US" smtClean="0"/>
              <a:t>21</a:t>
            </a:fld>
            <a:endParaRPr lang="en-US"/>
          </a:p>
        </p:txBody>
      </p:sp>
      <p:sp>
        <p:nvSpPr>
          <p:cNvPr id="5" name="Footer Placeholder 4"/>
          <p:cNvSpPr>
            <a:spLocks noGrp="1"/>
          </p:cNvSpPr>
          <p:nvPr>
            <p:ph type="ftr" sz="quarter" idx="11"/>
          </p:nvPr>
        </p:nvSpPr>
        <p:spPr/>
        <p:txBody>
          <a:bodyPr/>
          <a:lstStyle/>
          <a:p>
            <a:r>
              <a:rPr lang="en-US"/>
              <a:t>Step 1: Finding all the Faces......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9782" y="1218711"/>
            <a:ext cx="5982218" cy="5639289"/>
          </a:xfrm>
          <a:prstGeom prst="rect">
            <a:avLst/>
          </a:prstGeom>
        </p:spPr>
      </p:pic>
    </p:spTree>
    <p:extLst>
      <p:ext uri="{BB962C8B-B14F-4D97-AF65-F5344CB8AC3E}">
        <p14:creationId xmlns:p14="http://schemas.microsoft.com/office/powerpoint/2010/main" val="35194029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Face Recognition — Step by Step</a:t>
            </a:r>
            <a:endParaRPr lang="en-US" dirty="0"/>
          </a:p>
        </p:txBody>
      </p:sp>
      <p:sp>
        <p:nvSpPr>
          <p:cNvPr id="4" name="Slide Number Placeholder 3"/>
          <p:cNvSpPr>
            <a:spLocks noGrp="1"/>
          </p:cNvSpPr>
          <p:nvPr>
            <p:ph type="sldNum" sz="quarter" idx="12"/>
          </p:nvPr>
        </p:nvSpPr>
        <p:spPr/>
        <p:txBody>
          <a:bodyPr/>
          <a:lstStyle/>
          <a:p>
            <a:fld id="{B9A5735C-62F2-441D-ADBD-4E98A718F7D7}" type="slidenum">
              <a:rPr lang="en-US" smtClean="0"/>
              <a:t>22</a:t>
            </a:fld>
            <a:endParaRPr lang="en-US"/>
          </a:p>
        </p:txBody>
      </p:sp>
      <p:sp>
        <p:nvSpPr>
          <p:cNvPr id="5" name="Footer Placeholder 4"/>
          <p:cNvSpPr>
            <a:spLocks noGrp="1"/>
          </p:cNvSpPr>
          <p:nvPr>
            <p:ph type="ftr" sz="quarter" idx="11"/>
          </p:nvPr>
        </p:nvSpPr>
        <p:spPr/>
        <p:txBody>
          <a:bodyPr/>
          <a:lstStyle/>
          <a:p>
            <a:r>
              <a:rPr lang="en-US"/>
              <a:t>Step 1: Finding all the Faces......</a:t>
            </a:r>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669043"/>
            <a:ext cx="4999153" cy="3650296"/>
          </a:xfr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0934" y="1669043"/>
            <a:ext cx="6439458" cy="3194359"/>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5598" y="3750917"/>
            <a:ext cx="3535986" cy="160034"/>
          </a:xfrm>
          <a:prstGeom prst="rect">
            <a:avLst/>
          </a:prstGeom>
        </p:spPr>
      </p:pic>
    </p:spTree>
    <p:extLst>
      <p:ext uri="{BB962C8B-B14F-4D97-AF65-F5344CB8AC3E}">
        <p14:creationId xmlns:p14="http://schemas.microsoft.com/office/powerpoint/2010/main" val="19125379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Face Recognition — Step by Step</a:t>
            </a:r>
            <a:endParaRPr lang="en-US" dirty="0"/>
          </a:p>
        </p:txBody>
      </p:sp>
      <p:sp>
        <p:nvSpPr>
          <p:cNvPr id="3" name="Content Placeholder 2"/>
          <p:cNvSpPr>
            <a:spLocks noGrp="1"/>
          </p:cNvSpPr>
          <p:nvPr>
            <p:ph idx="1"/>
          </p:nvPr>
        </p:nvSpPr>
        <p:spPr>
          <a:xfrm>
            <a:off x="677334" y="1670138"/>
            <a:ext cx="10433118" cy="2165605"/>
          </a:xfrm>
        </p:spPr>
        <p:txBody>
          <a:bodyPr>
            <a:normAutofit fontScale="92500" lnSpcReduction="10000"/>
          </a:bodyPr>
          <a:lstStyle/>
          <a:p>
            <a:r>
              <a:rPr lang="en-US" b="1" dirty="0"/>
              <a:t>Step 2: Posing and Projecting Faces</a:t>
            </a:r>
          </a:p>
          <a:p>
            <a:pPr marL="0" indent="0">
              <a:buNone/>
            </a:pPr>
            <a:r>
              <a:rPr lang="en-US" dirty="0"/>
              <a:t>Whew, we isolated the faces in our image. But now we have to deal with the problem that faces turned different directions look totally different to a computer.</a:t>
            </a:r>
          </a:p>
          <a:p>
            <a:pPr marL="0" indent="0">
              <a:buNone/>
            </a:pPr>
            <a:r>
              <a:rPr lang="en-US" dirty="0"/>
              <a:t>To account for this, we will try to warp each picture so that the eyes and lips are always in the sample place in the image. This will make it a lot easier for us to compare faces in the next steps.</a:t>
            </a:r>
          </a:p>
          <a:p>
            <a:pPr marL="0" indent="0">
              <a:buNone/>
            </a:pPr>
            <a:r>
              <a:rPr lang="en-US" dirty="0"/>
              <a:t>To do this, we are going to use an algorithm called </a:t>
            </a:r>
            <a:r>
              <a:rPr lang="en-US" b="1" dirty="0"/>
              <a:t>face landmark estimation</a:t>
            </a:r>
            <a:r>
              <a:rPr lang="en-US" dirty="0"/>
              <a:t>. There are lots of ways to do this, but we are going to use the approach invented in 2014 by </a:t>
            </a:r>
            <a:r>
              <a:rPr lang="en-US" dirty="0" err="1"/>
              <a:t>Vahid</a:t>
            </a:r>
            <a:r>
              <a:rPr lang="en-US" dirty="0"/>
              <a:t> </a:t>
            </a:r>
            <a:r>
              <a:rPr lang="en-US" dirty="0" err="1"/>
              <a:t>Kazemi</a:t>
            </a:r>
            <a:r>
              <a:rPr lang="en-US" dirty="0"/>
              <a:t> and Josephine Sullivan.</a:t>
            </a:r>
          </a:p>
        </p:txBody>
      </p:sp>
      <p:sp>
        <p:nvSpPr>
          <p:cNvPr id="4" name="Slide Number Placeholder 3"/>
          <p:cNvSpPr>
            <a:spLocks noGrp="1"/>
          </p:cNvSpPr>
          <p:nvPr>
            <p:ph type="sldNum" sz="quarter" idx="12"/>
          </p:nvPr>
        </p:nvSpPr>
        <p:spPr/>
        <p:txBody>
          <a:bodyPr/>
          <a:lstStyle/>
          <a:p>
            <a:fld id="{B9A5735C-62F2-441D-ADBD-4E98A718F7D7}" type="slidenum">
              <a:rPr lang="en-US" smtClean="0"/>
              <a:t>23</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4250574"/>
            <a:ext cx="5457566" cy="2607426"/>
          </a:xfrm>
          <a:prstGeom prst="rect">
            <a:avLst/>
          </a:prstGeom>
        </p:spPr>
      </p:pic>
    </p:spTree>
    <p:extLst>
      <p:ext uri="{BB962C8B-B14F-4D97-AF65-F5344CB8AC3E}">
        <p14:creationId xmlns:p14="http://schemas.microsoft.com/office/powerpoint/2010/main" val="22141867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b="1" dirty="0"/>
              <a:t>Face Recognition — Step by Step</a:t>
            </a:r>
            <a:endParaRPr lang="en-US" dirty="0"/>
          </a:p>
        </p:txBody>
      </p:sp>
      <p:sp>
        <p:nvSpPr>
          <p:cNvPr id="3" name="Content Placeholder 2"/>
          <p:cNvSpPr>
            <a:spLocks noGrp="1"/>
          </p:cNvSpPr>
          <p:nvPr>
            <p:ph idx="1"/>
          </p:nvPr>
        </p:nvSpPr>
        <p:spPr>
          <a:xfrm>
            <a:off x="677335" y="1455175"/>
            <a:ext cx="5192524" cy="4586188"/>
          </a:xfrm>
        </p:spPr>
        <p:txBody>
          <a:bodyPr>
            <a:normAutofit fontScale="85000" lnSpcReduction="10000"/>
          </a:bodyPr>
          <a:lstStyle/>
          <a:p>
            <a:r>
              <a:rPr lang="en-US" dirty="0"/>
              <a:t>The basic idea is we will come up with 68 specific points (called </a:t>
            </a:r>
            <a:r>
              <a:rPr lang="en-US" i="1" dirty="0"/>
              <a:t>landmarks</a:t>
            </a:r>
            <a:r>
              <a:rPr lang="en-US" dirty="0"/>
              <a:t>) that exist on every face — the top of the chin, the outside edge of each eye, the inner edge of each eyebrow, etc. Then we will train a machine learning algorithm to be able to find these 68 specific points on any face.</a:t>
            </a:r>
          </a:p>
          <a:p>
            <a:r>
              <a:rPr lang="en-US" dirty="0"/>
              <a:t>Here’s the result of locating the 68 face landmarks on our test image.</a:t>
            </a:r>
          </a:p>
          <a:p>
            <a:r>
              <a:rPr lang="en-US" dirty="0"/>
              <a:t>Now that we know were the eyes and mouth are, we’ll simply rotate, scale and shear the image so that the eyes and mouth are centered as best as possible. We won’t do any fancy 3d warps because that would introduce distortions into the image. We are only going to use basic image transformations like rotation and scale that preserve parallel lines.</a:t>
            </a:r>
          </a:p>
          <a:p>
            <a:r>
              <a:rPr lang="en-US" dirty="0"/>
              <a:t>Now no matter how the face is turned, we are able to center the eyes and mouth are in roughly the same position in the image. This will make our next step a lot more accurate.</a:t>
            </a:r>
          </a:p>
        </p:txBody>
      </p:sp>
      <p:sp>
        <p:nvSpPr>
          <p:cNvPr id="4" name="Slide Number Placeholder 3"/>
          <p:cNvSpPr>
            <a:spLocks noGrp="1"/>
          </p:cNvSpPr>
          <p:nvPr>
            <p:ph type="sldNum" sz="quarter" idx="12"/>
          </p:nvPr>
        </p:nvSpPr>
        <p:spPr>
          <a:xfrm>
            <a:off x="8590663" y="6041362"/>
            <a:ext cx="683339" cy="365125"/>
          </a:xfrm>
        </p:spPr>
        <p:txBody>
          <a:bodyPr/>
          <a:lstStyle/>
          <a:p>
            <a:fld id="{B9A5735C-62F2-441D-ADBD-4E98A718F7D7}" type="slidenum">
              <a:rPr lang="en-US" smtClean="0"/>
              <a:t>24</a:t>
            </a:fld>
            <a:endParaRPr lang="en-US"/>
          </a:p>
        </p:txBody>
      </p:sp>
      <p:sp>
        <p:nvSpPr>
          <p:cNvPr id="5" name="Footer Placeholder 4"/>
          <p:cNvSpPr>
            <a:spLocks noGrp="1"/>
          </p:cNvSpPr>
          <p:nvPr>
            <p:ph type="ftr" sz="quarter" idx="11"/>
          </p:nvPr>
        </p:nvSpPr>
        <p:spPr>
          <a:xfrm>
            <a:off x="677334" y="6041362"/>
            <a:ext cx="6297612" cy="365125"/>
          </a:xfrm>
        </p:spPr>
        <p:txBody>
          <a:bodyPr/>
          <a:lstStyle/>
          <a:p>
            <a:r>
              <a:rPr lang="en-US"/>
              <a:t>Step 2: Posing and Projecting Faces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5585" y="1373545"/>
            <a:ext cx="3136474" cy="2677345"/>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5824" y="1246000"/>
            <a:ext cx="3069796" cy="280489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1495" y="4261198"/>
            <a:ext cx="5966977" cy="1569856"/>
          </a:xfrm>
          <a:prstGeom prst="rect">
            <a:avLst/>
          </a:prstGeom>
        </p:spPr>
      </p:pic>
    </p:spTree>
    <p:extLst>
      <p:ext uri="{BB962C8B-B14F-4D97-AF65-F5344CB8AC3E}">
        <p14:creationId xmlns:p14="http://schemas.microsoft.com/office/powerpoint/2010/main" val="18220923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Face Recognition — Step by Step</a:t>
            </a:r>
            <a:endParaRPr lang="en-US" dirty="0"/>
          </a:p>
        </p:txBody>
      </p:sp>
      <p:sp>
        <p:nvSpPr>
          <p:cNvPr id="3" name="Content Placeholder 2"/>
          <p:cNvSpPr>
            <a:spLocks noGrp="1"/>
          </p:cNvSpPr>
          <p:nvPr>
            <p:ph idx="1"/>
          </p:nvPr>
        </p:nvSpPr>
        <p:spPr>
          <a:xfrm>
            <a:off x="677334" y="2160589"/>
            <a:ext cx="3029427" cy="3880773"/>
          </a:xfrm>
        </p:spPr>
        <p:txBody>
          <a:bodyPr/>
          <a:lstStyle/>
          <a:p>
            <a:r>
              <a:rPr lang="en-US" dirty="0"/>
              <a:t>If you want to try this step out using Python and </a:t>
            </a:r>
            <a:r>
              <a:rPr lang="en-US" dirty="0" err="1"/>
              <a:t>dlib</a:t>
            </a:r>
            <a:r>
              <a:rPr lang="en-US" dirty="0"/>
              <a:t>, here’s the code for finding face landmarks and here’s the code for transforming the image using those landmarks.</a:t>
            </a:r>
          </a:p>
          <a:p>
            <a:pPr marL="0" indent="0">
              <a:buNone/>
            </a:pPr>
            <a:endParaRPr lang="en-US" dirty="0"/>
          </a:p>
        </p:txBody>
      </p:sp>
      <p:sp>
        <p:nvSpPr>
          <p:cNvPr id="4" name="Slide Number Placeholder 3"/>
          <p:cNvSpPr>
            <a:spLocks noGrp="1"/>
          </p:cNvSpPr>
          <p:nvPr>
            <p:ph type="sldNum" sz="quarter" idx="12"/>
          </p:nvPr>
        </p:nvSpPr>
        <p:spPr/>
        <p:txBody>
          <a:bodyPr/>
          <a:lstStyle/>
          <a:p>
            <a:fld id="{B9A5735C-62F2-441D-ADBD-4E98A718F7D7}" type="slidenum">
              <a:rPr lang="en-US" smtClean="0"/>
              <a:t>25</a:t>
            </a:fld>
            <a:endParaRPr lang="en-US"/>
          </a:p>
        </p:txBody>
      </p:sp>
      <p:sp>
        <p:nvSpPr>
          <p:cNvPr id="5" name="Footer Placeholder 4"/>
          <p:cNvSpPr>
            <a:spLocks noGrp="1"/>
          </p:cNvSpPr>
          <p:nvPr>
            <p:ph type="ftr" sz="quarter" idx="11"/>
          </p:nvPr>
        </p:nvSpPr>
        <p:spPr/>
        <p:txBody>
          <a:bodyPr/>
          <a:lstStyle/>
          <a:p>
            <a:r>
              <a:rPr lang="en-US" dirty="0"/>
              <a:t>Step 2: Posing and Projecting Faces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9924" y="2340602"/>
            <a:ext cx="5928874" cy="1760373"/>
          </a:xfrm>
          <a:prstGeom prst="rect">
            <a:avLst/>
          </a:prstGeom>
        </p:spPr>
      </p:pic>
    </p:spTree>
    <p:extLst>
      <p:ext uri="{BB962C8B-B14F-4D97-AF65-F5344CB8AC3E}">
        <p14:creationId xmlns:p14="http://schemas.microsoft.com/office/powerpoint/2010/main" val="41371474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Face Recognition — Step by Step</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863" y="1730477"/>
            <a:ext cx="4459030" cy="4080387"/>
          </a:xfrm>
        </p:spPr>
      </p:pic>
      <p:sp>
        <p:nvSpPr>
          <p:cNvPr id="4" name="Slide Number Placeholder 3"/>
          <p:cNvSpPr>
            <a:spLocks noGrp="1"/>
          </p:cNvSpPr>
          <p:nvPr>
            <p:ph type="sldNum" sz="quarter" idx="12"/>
          </p:nvPr>
        </p:nvSpPr>
        <p:spPr/>
        <p:txBody>
          <a:bodyPr/>
          <a:lstStyle/>
          <a:p>
            <a:fld id="{B9A5735C-62F2-441D-ADBD-4E98A718F7D7}" type="slidenum">
              <a:rPr lang="en-US" smtClean="0"/>
              <a:t>26</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2674" y="1730477"/>
            <a:ext cx="6431837" cy="3205317"/>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7814" y="2898864"/>
            <a:ext cx="3535986" cy="152413"/>
          </a:xfrm>
          <a:prstGeom prst="rect">
            <a:avLst/>
          </a:prstGeom>
        </p:spPr>
      </p:pic>
      <p:sp>
        <p:nvSpPr>
          <p:cNvPr id="11" name="Footer Placeholder 10"/>
          <p:cNvSpPr>
            <a:spLocks noGrp="1"/>
          </p:cNvSpPr>
          <p:nvPr>
            <p:ph type="ftr" sz="quarter" idx="11"/>
          </p:nvPr>
        </p:nvSpPr>
        <p:spPr/>
        <p:txBody>
          <a:bodyPr/>
          <a:lstStyle/>
          <a:p>
            <a:r>
              <a:rPr lang="en-US"/>
              <a:t>Step 2: Posing and Projecting Faces</a:t>
            </a:r>
          </a:p>
        </p:txBody>
      </p:sp>
    </p:spTree>
    <p:extLst>
      <p:ext uri="{BB962C8B-B14F-4D97-AF65-F5344CB8AC3E}">
        <p14:creationId xmlns:p14="http://schemas.microsoft.com/office/powerpoint/2010/main" val="37006604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Face Recognition — Step by Step</a:t>
            </a:r>
            <a:endParaRPr lang="en-US" dirty="0"/>
          </a:p>
        </p:txBody>
      </p:sp>
      <p:sp>
        <p:nvSpPr>
          <p:cNvPr id="3" name="Content Placeholder 2"/>
          <p:cNvSpPr>
            <a:spLocks noGrp="1"/>
          </p:cNvSpPr>
          <p:nvPr>
            <p:ph idx="1"/>
          </p:nvPr>
        </p:nvSpPr>
        <p:spPr>
          <a:xfrm>
            <a:off x="677334" y="1686763"/>
            <a:ext cx="7913329" cy="3880773"/>
          </a:xfrm>
        </p:spPr>
        <p:txBody>
          <a:bodyPr>
            <a:normAutofit fontScale="85000" lnSpcReduction="10000"/>
          </a:bodyPr>
          <a:lstStyle/>
          <a:p>
            <a:r>
              <a:rPr lang="en-US" b="1" dirty="0"/>
              <a:t>Step 3: Encoding Faces</a:t>
            </a:r>
          </a:p>
          <a:p>
            <a:pPr marL="0" indent="0">
              <a:buNone/>
            </a:pPr>
            <a:r>
              <a:rPr lang="en-US" dirty="0"/>
              <a:t>Now we are to the meat of the problem — actually telling faces apart.</a:t>
            </a:r>
          </a:p>
          <a:p>
            <a:pPr marL="0" indent="0">
              <a:buNone/>
            </a:pPr>
            <a:r>
              <a:rPr lang="en-US" dirty="0"/>
              <a:t>The simplest approach to face recognition is to directly compare the unknown face we found in Step 2 with all the pictures we have of people that have already been tagged. When we find a previously tagged face that looks very similar to our unknown face, it must be the same person.</a:t>
            </a:r>
          </a:p>
          <a:p>
            <a:pPr marL="0" indent="0">
              <a:buNone/>
            </a:pPr>
            <a:r>
              <a:rPr lang="en-US" dirty="0"/>
              <a:t>There’s actually a huge problem with that approach. A site like Facebook with billions of users and a trillion photos can’t possibly loop through every previous-tagged face to compare it to every newly uploaded picture. That would take way too long. They need to be able to recognize faces in milliseconds, not hours.</a:t>
            </a:r>
          </a:p>
          <a:p>
            <a:pPr marL="0" indent="0">
              <a:buNone/>
            </a:pPr>
            <a:r>
              <a:rPr lang="en-US" dirty="0"/>
              <a:t>What we need is a way to extract a few basic measurements from each face. Then we could measure our unknown face the same way and find the known face with the closest measurements. For example, we might measure the size of each ear, the spacing between the eyes, the length of the nose, etc. If you’ve ever watched a bad crime show like CSI, you know what I am talking about.</a:t>
            </a:r>
          </a:p>
          <a:p>
            <a:pPr marL="0" indent="0">
              <a:buNone/>
            </a:pPr>
            <a:endParaRPr lang="en-US" dirty="0"/>
          </a:p>
        </p:txBody>
      </p:sp>
      <p:sp>
        <p:nvSpPr>
          <p:cNvPr id="4" name="Slide Number Placeholder 3"/>
          <p:cNvSpPr>
            <a:spLocks noGrp="1"/>
          </p:cNvSpPr>
          <p:nvPr>
            <p:ph type="sldNum" sz="quarter" idx="12"/>
          </p:nvPr>
        </p:nvSpPr>
        <p:spPr/>
        <p:txBody>
          <a:bodyPr/>
          <a:lstStyle/>
          <a:p>
            <a:fld id="{B9A5735C-62F2-441D-ADBD-4E98A718F7D7}" type="slidenum">
              <a:rPr lang="en-US" smtClean="0"/>
              <a:t>27</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0567" y="2237784"/>
            <a:ext cx="3761433" cy="3022367"/>
          </a:xfrm>
          <a:prstGeom prst="rect">
            <a:avLst/>
          </a:prstGeom>
        </p:spPr>
      </p:pic>
    </p:spTree>
    <p:extLst>
      <p:ext uri="{BB962C8B-B14F-4D97-AF65-F5344CB8AC3E}">
        <p14:creationId xmlns:p14="http://schemas.microsoft.com/office/powerpoint/2010/main" val="18413220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Face Recognition — Step by Step</a:t>
            </a:r>
            <a:endParaRPr lang="en-US" dirty="0"/>
          </a:p>
        </p:txBody>
      </p:sp>
      <p:sp>
        <p:nvSpPr>
          <p:cNvPr id="3" name="Content Placeholder 2"/>
          <p:cNvSpPr>
            <a:spLocks noGrp="1"/>
          </p:cNvSpPr>
          <p:nvPr>
            <p:ph idx="1"/>
          </p:nvPr>
        </p:nvSpPr>
        <p:spPr>
          <a:xfrm>
            <a:off x="677334" y="1527542"/>
            <a:ext cx="9846579" cy="3880773"/>
          </a:xfrm>
        </p:spPr>
        <p:txBody>
          <a:bodyPr>
            <a:normAutofit fontScale="85000" lnSpcReduction="10000"/>
          </a:bodyPr>
          <a:lstStyle/>
          <a:p>
            <a:r>
              <a:rPr lang="en-US" b="1" dirty="0"/>
              <a:t>The most reliable way to measure a face</a:t>
            </a:r>
          </a:p>
          <a:p>
            <a:pPr marL="0" indent="0">
              <a:buNone/>
            </a:pPr>
            <a:r>
              <a:rPr lang="en-US" dirty="0"/>
              <a:t>Ok, so which measurements should we collect from each face to build our known face database? Ear size? Nose length? Eye color? Something else?</a:t>
            </a:r>
          </a:p>
          <a:p>
            <a:pPr marL="0" indent="0">
              <a:buNone/>
            </a:pPr>
            <a:r>
              <a:rPr lang="en-US" dirty="0"/>
              <a:t>It turns out that the measurements that seem obvious to us humans (like eye color) don’t really make sense to a computer looking at individual pixels in an image. Researchers have discovered that the most accurate approach is to let the computer figure out the measurements to collect itself. Deep learning does a better job than humans at figuring out which parts of a face are important to measure.</a:t>
            </a:r>
          </a:p>
          <a:p>
            <a:pPr marL="0" indent="0">
              <a:buNone/>
            </a:pPr>
            <a:r>
              <a:rPr lang="en-US" dirty="0"/>
              <a:t>The solution is to train a Deep Convolutional Neural Network (</a:t>
            </a:r>
            <a:r>
              <a:rPr lang="en-US" dirty="0">
                <a:hlinkClick r:id="rId2"/>
              </a:rPr>
              <a:t>just like we did in Part 3</a:t>
            </a:r>
            <a:r>
              <a:rPr lang="en-US" dirty="0"/>
              <a:t>). But instead of training the network to recognize pictures objects like we did last time, we are going to train it to generate 128 measurements for each face.</a:t>
            </a:r>
          </a:p>
          <a:p>
            <a:pPr marL="0" indent="0">
              <a:buNone/>
            </a:pPr>
            <a:r>
              <a:rPr lang="en-US" dirty="0"/>
              <a:t>The training process works by looking at 3 face images at a time:</a:t>
            </a:r>
          </a:p>
          <a:p>
            <a:r>
              <a:rPr lang="en-US" dirty="0"/>
              <a:t>Load a training face image of a known person</a:t>
            </a:r>
          </a:p>
          <a:p>
            <a:r>
              <a:rPr lang="en-US" dirty="0"/>
              <a:t>Load another picture of the same known person</a:t>
            </a:r>
          </a:p>
          <a:p>
            <a:r>
              <a:rPr lang="en-US" dirty="0"/>
              <a:t>Load a picture of a totally different person</a:t>
            </a:r>
          </a:p>
          <a:p>
            <a:pPr marL="0" indent="0">
              <a:buNone/>
            </a:pPr>
            <a:endParaRPr lang="en-US" b="1" dirty="0"/>
          </a:p>
          <a:p>
            <a:pPr marL="0" indent="0">
              <a:buNone/>
            </a:pPr>
            <a:endParaRPr lang="en-US" dirty="0"/>
          </a:p>
        </p:txBody>
      </p:sp>
      <p:sp>
        <p:nvSpPr>
          <p:cNvPr id="4" name="Slide Number Placeholder 3"/>
          <p:cNvSpPr>
            <a:spLocks noGrp="1"/>
          </p:cNvSpPr>
          <p:nvPr>
            <p:ph type="sldNum" sz="quarter" idx="12"/>
          </p:nvPr>
        </p:nvSpPr>
        <p:spPr/>
        <p:txBody>
          <a:bodyPr/>
          <a:lstStyle/>
          <a:p>
            <a:fld id="{B9A5735C-62F2-441D-ADBD-4E98A718F7D7}" type="slidenum">
              <a:rPr lang="en-US" smtClean="0"/>
              <a:t>28</a:t>
            </a:fld>
            <a:endParaRPr lang="en-US"/>
          </a:p>
        </p:txBody>
      </p:sp>
      <p:sp>
        <p:nvSpPr>
          <p:cNvPr id="5" name="Footer Placeholder 4"/>
          <p:cNvSpPr>
            <a:spLocks noGrp="1"/>
          </p:cNvSpPr>
          <p:nvPr>
            <p:ph type="ftr" sz="quarter" idx="11"/>
          </p:nvPr>
        </p:nvSpPr>
        <p:spPr/>
        <p:txBody>
          <a:bodyPr/>
          <a:lstStyle/>
          <a:p>
            <a:r>
              <a:rPr lang="en-US"/>
              <a:t>Step 3: Encoding Faces</a:t>
            </a:r>
          </a:p>
        </p:txBody>
      </p:sp>
    </p:spTree>
    <p:extLst>
      <p:ext uri="{BB962C8B-B14F-4D97-AF65-F5344CB8AC3E}">
        <p14:creationId xmlns:p14="http://schemas.microsoft.com/office/powerpoint/2010/main" val="2638404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b="1" dirty="0"/>
              <a:t>Face Recognition — Step by Step</a:t>
            </a:r>
            <a:endParaRPr lang="en-US" dirty="0"/>
          </a:p>
        </p:txBody>
      </p:sp>
      <p:sp>
        <p:nvSpPr>
          <p:cNvPr id="3" name="Content Placeholder 2"/>
          <p:cNvSpPr>
            <a:spLocks noGrp="1"/>
          </p:cNvSpPr>
          <p:nvPr>
            <p:ph idx="1"/>
          </p:nvPr>
        </p:nvSpPr>
        <p:spPr>
          <a:xfrm>
            <a:off x="677335" y="1553760"/>
            <a:ext cx="7228070" cy="3880773"/>
          </a:xfrm>
        </p:spPr>
        <p:txBody>
          <a:bodyPr>
            <a:normAutofit fontScale="85000" lnSpcReduction="20000"/>
          </a:bodyPr>
          <a:lstStyle/>
          <a:p>
            <a:pPr marL="0" indent="0">
              <a:buNone/>
            </a:pPr>
            <a:r>
              <a:rPr lang="en-US" dirty="0"/>
              <a:t>After repeating this step millions of times for millions of images of thousands of different people, the neural network learns to reliably generate 128 measurements for each person. Any ten different pictures of the same person should give roughly the same measurements.</a:t>
            </a:r>
          </a:p>
          <a:p>
            <a:pPr marL="0" indent="0">
              <a:buNone/>
            </a:pPr>
            <a:r>
              <a:rPr lang="en-US" dirty="0"/>
              <a:t>Machine learning people call the 128 measurements of each face an embedding. The idea of reducing complicated raw data like a picture into a list of computer generated numbers comes up a lot in machine learning (especially in language translation). The exact approach for faces we are using was invented in 2015 by researchers at Google but many similar approaches exist.</a:t>
            </a:r>
          </a:p>
          <a:p>
            <a:r>
              <a:rPr lang="en-US" b="1" dirty="0"/>
              <a:t>Encoding our face image</a:t>
            </a:r>
          </a:p>
          <a:p>
            <a:pPr marL="0" indent="0">
              <a:buNone/>
            </a:pPr>
            <a:r>
              <a:rPr lang="en-US" dirty="0"/>
              <a:t>It can generate measurements for any face, even ones it has never seen before! So this step only needs to be done once. Lucky for us, the fine folks at </a:t>
            </a:r>
            <a:r>
              <a:rPr lang="en-US" dirty="0" err="1"/>
              <a:t>OpenFace</a:t>
            </a:r>
            <a:r>
              <a:rPr lang="en-US" dirty="0"/>
              <a:t> already did this and they published several trained networks which we can directly use. Thanks Brandon Amos and team.</a:t>
            </a:r>
          </a:p>
          <a:p>
            <a:pPr marL="0" indent="0">
              <a:buNone/>
            </a:pPr>
            <a:r>
              <a:rPr lang="en-US" dirty="0"/>
              <a:t>So all we need to do ourselves is run our face images through their pre-trained network to get the 128 measurements for each face. Here’s the measurements for our test image.</a:t>
            </a:r>
          </a:p>
          <a:p>
            <a:pPr marL="0" indent="0">
              <a:buNone/>
            </a:pPr>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a:xfrm>
            <a:off x="8590663" y="6041362"/>
            <a:ext cx="683339" cy="365125"/>
          </a:xfrm>
        </p:spPr>
        <p:txBody>
          <a:bodyPr/>
          <a:lstStyle/>
          <a:p>
            <a:fld id="{B9A5735C-62F2-441D-ADBD-4E98A718F7D7}" type="slidenum">
              <a:rPr lang="en-US" smtClean="0"/>
              <a:t>29</a:t>
            </a:fld>
            <a:endParaRPr lang="en-US"/>
          </a:p>
        </p:txBody>
      </p:sp>
      <p:sp>
        <p:nvSpPr>
          <p:cNvPr id="5" name="Footer Placeholder 4"/>
          <p:cNvSpPr>
            <a:spLocks noGrp="1"/>
          </p:cNvSpPr>
          <p:nvPr>
            <p:ph type="ftr" sz="quarter" idx="11"/>
          </p:nvPr>
        </p:nvSpPr>
        <p:spPr>
          <a:xfrm>
            <a:off x="677334" y="6041362"/>
            <a:ext cx="6297612" cy="365125"/>
          </a:xfrm>
        </p:spPr>
        <p:txBody>
          <a:bodyPr/>
          <a:lstStyle/>
          <a:p>
            <a:r>
              <a:rPr lang="en-US" dirty="0"/>
              <a:t>Step 3: Encoding Faces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7856" y="3787851"/>
            <a:ext cx="4121553" cy="2253511"/>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8730" y="1553760"/>
            <a:ext cx="4160679" cy="2345000"/>
          </a:xfrm>
          <a:prstGeom prst="rect">
            <a:avLst/>
          </a:prstGeom>
        </p:spPr>
      </p:pic>
    </p:spTree>
    <p:extLst>
      <p:ext uri="{BB962C8B-B14F-4D97-AF65-F5344CB8AC3E}">
        <p14:creationId xmlns:p14="http://schemas.microsoft.com/office/powerpoint/2010/main" val="1816881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12371"/>
            <a:ext cx="10515600" cy="1325563"/>
          </a:xfrm>
        </p:spPr>
        <p:txBody>
          <a:bodyPr>
            <a:normAutofit/>
          </a:bodyPr>
          <a:lstStyle/>
          <a:p>
            <a:r>
              <a:rPr lang="en-US" sz="4400" dirty="0"/>
              <a:t>Deep Learning</a:t>
            </a:r>
          </a:p>
        </p:txBody>
      </p:sp>
      <p:sp>
        <p:nvSpPr>
          <p:cNvPr id="3" name="Content Placeholder 2"/>
          <p:cNvSpPr>
            <a:spLocks noGrp="1"/>
          </p:cNvSpPr>
          <p:nvPr>
            <p:ph idx="1"/>
          </p:nvPr>
        </p:nvSpPr>
        <p:spPr>
          <a:xfrm>
            <a:off x="838201" y="1825625"/>
            <a:ext cx="6239607" cy="4351338"/>
          </a:xfrm>
        </p:spPr>
        <p:txBody>
          <a:bodyPr>
            <a:normAutofit fontScale="92500"/>
          </a:bodyPr>
          <a:lstStyle/>
          <a:p>
            <a:pPr algn="just"/>
            <a:r>
              <a:rPr lang="en-US" dirty="0">
                <a:uFillTx/>
              </a:rPr>
              <a:t>Train networks with many layers (vs. shallow nets with just a couple of layers)</a:t>
            </a:r>
          </a:p>
          <a:p>
            <a:pPr algn="just"/>
            <a:r>
              <a:rPr lang="en-US" dirty="0">
                <a:uFillTx/>
              </a:rPr>
              <a:t>Multiple layers work to build an improved feature space</a:t>
            </a:r>
          </a:p>
          <a:p>
            <a:pPr lvl="1" algn="just"/>
            <a:r>
              <a:rPr lang="en-US" dirty="0">
                <a:uFillTx/>
              </a:rPr>
              <a:t>First layer learns 1</a:t>
            </a:r>
            <a:r>
              <a:rPr lang="en-US" baseline="30000" dirty="0">
                <a:uFillTx/>
              </a:rPr>
              <a:t>st</a:t>
            </a:r>
            <a:r>
              <a:rPr lang="en-US" dirty="0">
                <a:uFillTx/>
              </a:rPr>
              <a:t> order features (e.g. edges…)</a:t>
            </a:r>
          </a:p>
          <a:p>
            <a:pPr lvl="1" algn="just"/>
            <a:r>
              <a:rPr lang="en-US" dirty="0">
                <a:uFillTx/>
              </a:rPr>
              <a:t>2</a:t>
            </a:r>
            <a:r>
              <a:rPr lang="en-US" baseline="30000" dirty="0">
                <a:uFillTx/>
              </a:rPr>
              <a:t>nd</a:t>
            </a:r>
            <a:r>
              <a:rPr lang="en-US" dirty="0">
                <a:uFillTx/>
              </a:rPr>
              <a:t> layer learns higher order features (combinations of first layer features, combinations of edges, etc.)</a:t>
            </a:r>
          </a:p>
          <a:p>
            <a:pPr lvl="1" algn="just"/>
            <a:r>
              <a:rPr lang="en-US" dirty="0">
                <a:uFillTx/>
              </a:rPr>
              <a:t>Some models learn in an unsupervised mode and discover general features of the input space – serving multiple tasks related to the unsupervised instances (image recognition, etc.)</a:t>
            </a:r>
          </a:p>
          <a:p>
            <a:pPr lvl="1" algn="just"/>
            <a:r>
              <a:rPr lang="en-US" dirty="0">
                <a:uFillTx/>
              </a:rPr>
              <a:t>Final layer of transformed features are fed into supervised layer(s)</a:t>
            </a:r>
          </a:p>
          <a:p>
            <a:pPr lvl="2" algn="just"/>
            <a:r>
              <a:rPr lang="en-US" dirty="0">
                <a:uFillTx/>
              </a:rPr>
              <a:t>And entire network is often subsequently tuned using supervised training of the entire net, using the initial weightings learned in the unsupervised phase.</a:t>
            </a:r>
          </a:p>
          <a:p>
            <a:pPr lvl="1" algn="just"/>
            <a:endParaRPr lang="en-US" dirty="0">
              <a:uFillTx/>
            </a:endParaRPr>
          </a:p>
          <a:p>
            <a:pPr algn="just"/>
            <a:endParaRPr lang="en-US" dirty="0"/>
          </a:p>
        </p:txBody>
      </p:sp>
      <p:sp>
        <p:nvSpPr>
          <p:cNvPr id="6" name="Slide Number Placeholder 5"/>
          <p:cNvSpPr>
            <a:spLocks noGrp="1"/>
          </p:cNvSpPr>
          <p:nvPr>
            <p:ph type="sldNum" sz="quarter" idx="12"/>
          </p:nvPr>
        </p:nvSpPr>
        <p:spPr/>
        <p:txBody>
          <a:bodyPr/>
          <a:lstStyle/>
          <a:p>
            <a:fld id="{B9A5735C-62F2-441D-ADBD-4E98A718F7D7}" type="slidenum">
              <a:rPr lang="en-US" smtClean="0"/>
              <a:t>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0102" y="1655518"/>
            <a:ext cx="5051898" cy="4521445"/>
          </a:xfrm>
          <a:prstGeom prst="rect">
            <a:avLst/>
          </a:prstGeom>
        </p:spPr>
      </p:pic>
    </p:spTree>
    <p:extLst>
      <p:ext uri="{BB962C8B-B14F-4D97-AF65-F5344CB8AC3E}">
        <p14:creationId xmlns:p14="http://schemas.microsoft.com/office/powerpoint/2010/main" val="1717319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Face Recognition — Step by Step</a:t>
            </a:r>
            <a:endParaRPr lang="en-US" dirty="0"/>
          </a:p>
        </p:txBody>
      </p:sp>
      <p:sp>
        <p:nvSpPr>
          <p:cNvPr id="3" name="Content Placeholder 2"/>
          <p:cNvSpPr>
            <a:spLocks noGrp="1"/>
          </p:cNvSpPr>
          <p:nvPr>
            <p:ph idx="1"/>
          </p:nvPr>
        </p:nvSpPr>
        <p:spPr>
          <a:xfrm>
            <a:off x="677334" y="2160589"/>
            <a:ext cx="5108324" cy="3880773"/>
          </a:xfrm>
        </p:spPr>
        <p:txBody>
          <a:bodyPr/>
          <a:lstStyle/>
          <a:p>
            <a:r>
              <a:rPr lang="en-US" dirty="0"/>
              <a:t>So what parts of the face are these 128 numbers measuring exactly? It turns out that we have no idea. It doesn’t really matter to us. All that we care is that the network generates nearly the same numbers when looking at two different pictures of the same person.</a:t>
            </a:r>
          </a:p>
          <a:p>
            <a:r>
              <a:rPr lang="en-US" dirty="0"/>
              <a:t>If you want to try this step yourself, </a:t>
            </a:r>
            <a:r>
              <a:rPr lang="en-US" dirty="0" err="1"/>
              <a:t>OpenFace</a:t>
            </a:r>
            <a:r>
              <a:rPr lang="en-US" dirty="0"/>
              <a:t> provides a </a:t>
            </a:r>
            <a:r>
              <a:rPr lang="en-US" dirty="0" err="1"/>
              <a:t>lua</a:t>
            </a:r>
            <a:r>
              <a:rPr lang="en-US" dirty="0"/>
              <a:t> script that will generate embeddings all images in a folder and write them to a csv file. You run it like this.</a:t>
            </a:r>
          </a:p>
          <a:p>
            <a:endParaRPr lang="en-US" dirty="0"/>
          </a:p>
        </p:txBody>
      </p:sp>
      <p:sp>
        <p:nvSpPr>
          <p:cNvPr id="4" name="Slide Number Placeholder 3"/>
          <p:cNvSpPr>
            <a:spLocks noGrp="1"/>
          </p:cNvSpPr>
          <p:nvPr>
            <p:ph type="sldNum" sz="quarter" idx="12"/>
          </p:nvPr>
        </p:nvSpPr>
        <p:spPr/>
        <p:txBody>
          <a:bodyPr/>
          <a:lstStyle/>
          <a:p>
            <a:fld id="{B9A5735C-62F2-441D-ADBD-4E98A718F7D7}" type="slidenum">
              <a:rPr lang="en-US" smtClean="0"/>
              <a:t>30</a:t>
            </a:fld>
            <a:endParaRPr lang="en-US"/>
          </a:p>
        </p:txBody>
      </p:sp>
      <p:sp>
        <p:nvSpPr>
          <p:cNvPr id="5" name="Footer Placeholder 4"/>
          <p:cNvSpPr>
            <a:spLocks noGrp="1"/>
          </p:cNvSpPr>
          <p:nvPr>
            <p:ph type="ftr" sz="quarter" idx="11"/>
          </p:nvPr>
        </p:nvSpPr>
        <p:spPr/>
        <p:txBody>
          <a:bodyPr/>
          <a:lstStyle/>
          <a:p>
            <a:r>
              <a:rPr lang="en-US"/>
              <a:t>Step 3: Encoding Faces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6464" y="2283160"/>
            <a:ext cx="5951736" cy="1333616"/>
          </a:xfrm>
          <a:prstGeom prst="rect">
            <a:avLst/>
          </a:prstGeom>
        </p:spPr>
      </p:pic>
    </p:spTree>
    <p:extLst>
      <p:ext uri="{BB962C8B-B14F-4D97-AF65-F5344CB8AC3E}">
        <p14:creationId xmlns:p14="http://schemas.microsoft.com/office/powerpoint/2010/main" val="14450835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Face Recognition — Step by Step</a:t>
            </a:r>
            <a:endParaRPr lang="en-US" dirty="0"/>
          </a:p>
        </p:txBody>
      </p:sp>
      <p:sp>
        <p:nvSpPr>
          <p:cNvPr id="4" name="Slide Number Placeholder 3"/>
          <p:cNvSpPr>
            <a:spLocks noGrp="1"/>
          </p:cNvSpPr>
          <p:nvPr>
            <p:ph type="sldNum" sz="quarter" idx="12"/>
          </p:nvPr>
        </p:nvSpPr>
        <p:spPr/>
        <p:txBody>
          <a:bodyPr/>
          <a:lstStyle/>
          <a:p>
            <a:fld id="{B9A5735C-62F2-441D-ADBD-4E98A718F7D7}" type="slidenum">
              <a:rPr lang="en-US" smtClean="0"/>
              <a:t>31</a:t>
            </a:fld>
            <a:endParaRPr lang="en-US"/>
          </a:p>
        </p:txBody>
      </p:sp>
      <p:sp>
        <p:nvSpPr>
          <p:cNvPr id="5" name="Footer Placeholder 4"/>
          <p:cNvSpPr>
            <a:spLocks noGrp="1"/>
          </p:cNvSpPr>
          <p:nvPr>
            <p:ph type="ftr" sz="quarter" idx="11"/>
          </p:nvPr>
        </p:nvSpPr>
        <p:spPr/>
        <p:txBody>
          <a:bodyPr/>
          <a:lstStyle/>
          <a:p>
            <a:r>
              <a:rPr lang="en-US"/>
              <a:t>Step 3: Encoding Faces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1316334"/>
            <a:ext cx="4519052" cy="5541666"/>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0696" y="1316334"/>
            <a:ext cx="4900085" cy="5541666"/>
          </a:xfrm>
          <a:prstGeom prst="rect">
            <a:avLst/>
          </a:prstGeom>
        </p:spPr>
      </p:pic>
    </p:spTree>
    <p:extLst>
      <p:ext uri="{BB962C8B-B14F-4D97-AF65-F5344CB8AC3E}">
        <p14:creationId xmlns:p14="http://schemas.microsoft.com/office/powerpoint/2010/main" val="11019192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Face Recognition — Step by Step</a:t>
            </a:r>
            <a:endParaRPr lang="en-US" dirty="0"/>
          </a:p>
        </p:txBody>
      </p:sp>
      <p:sp>
        <p:nvSpPr>
          <p:cNvPr id="3" name="Content Placeholder 2"/>
          <p:cNvSpPr>
            <a:spLocks noGrp="1"/>
          </p:cNvSpPr>
          <p:nvPr>
            <p:ph idx="1"/>
          </p:nvPr>
        </p:nvSpPr>
        <p:spPr/>
        <p:txBody>
          <a:bodyPr/>
          <a:lstStyle/>
          <a:p>
            <a:r>
              <a:rPr lang="en-US" b="1" dirty="0"/>
              <a:t>Step 4: Finding the person’s name from the encoding</a:t>
            </a:r>
          </a:p>
          <a:p>
            <a:pPr marL="0" indent="0">
              <a:buNone/>
            </a:pPr>
            <a:r>
              <a:rPr lang="en-US" dirty="0"/>
              <a:t>This last step is actually the easiest step in the whole process. All we have to do is find the person in our database of known people who has the closest measurements to our test image.</a:t>
            </a:r>
          </a:p>
          <a:p>
            <a:pPr marL="0" indent="0">
              <a:buNone/>
            </a:pPr>
            <a:r>
              <a:rPr lang="en-US" dirty="0"/>
              <a:t>You can do that by using any basic machine learning classification algorithm. No fancy deep learning tricks are needed. We’ll use a simple linear SVM classifier, but lots of classification algorithms could work.</a:t>
            </a:r>
          </a:p>
          <a:p>
            <a:pPr marL="0" indent="0">
              <a:buNone/>
            </a:pPr>
            <a:r>
              <a:rPr lang="en-US" dirty="0"/>
              <a:t>All we need to do is train a classifier that can take in the measurements from a new test image and tells which known person is the closest match. Running this classifier takes milliseconds. The result of the classifier is the name of the person!</a:t>
            </a:r>
          </a:p>
          <a:p>
            <a:pPr marL="0" indent="0">
              <a:buNone/>
            </a:pPr>
            <a:endParaRPr lang="en-US" dirty="0"/>
          </a:p>
        </p:txBody>
      </p:sp>
      <p:sp>
        <p:nvSpPr>
          <p:cNvPr id="4" name="Slide Number Placeholder 3"/>
          <p:cNvSpPr>
            <a:spLocks noGrp="1"/>
          </p:cNvSpPr>
          <p:nvPr>
            <p:ph type="sldNum" sz="quarter" idx="12"/>
          </p:nvPr>
        </p:nvSpPr>
        <p:spPr/>
        <p:txBody>
          <a:bodyPr/>
          <a:lstStyle/>
          <a:p>
            <a:fld id="{B9A5735C-62F2-441D-ADBD-4E98A718F7D7}" type="slidenum">
              <a:rPr lang="en-US" smtClean="0"/>
              <a:t>32</a:t>
            </a:fld>
            <a:endParaRPr lang="en-US"/>
          </a:p>
        </p:txBody>
      </p:sp>
    </p:spTree>
    <p:extLst>
      <p:ext uri="{BB962C8B-B14F-4D97-AF65-F5344CB8AC3E}">
        <p14:creationId xmlns:p14="http://schemas.microsoft.com/office/powerpoint/2010/main" val="1550888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Face Recognition — Step by Step</a:t>
            </a:r>
            <a:endParaRPr lang="en-US" dirty="0"/>
          </a:p>
        </p:txBody>
      </p:sp>
      <p:sp>
        <p:nvSpPr>
          <p:cNvPr id="3" name="Content Placeholder 2"/>
          <p:cNvSpPr>
            <a:spLocks noGrp="1"/>
          </p:cNvSpPr>
          <p:nvPr>
            <p:ph idx="1"/>
          </p:nvPr>
        </p:nvSpPr>
        <p:spPr>
          <a:xfrm>
            <a:off x="677334" y="1429789"/>
            <a:ext cx="6427477" cy="4611573"/>
          </a:xfrm>
        </p:spPr>
        <p:txBody>
          <a:bodyPr/>
          <a:lstStyle/>
          <a:p>
            <a:r>
              <a:rPr lang="en-US" dirty="0"/>
              <a:t>So let’s try out our system. First, I trained a classifier with the embeddings of about 20 pictures each of Will Ferrell, Chad Smith and Jimmy </a:t>
            </a:r>
            <a:r>
              <a:rPr lang="en-US" dirty="0" err="1"/>
              <a:t>Falon</a:t>
            </a:r>
            <a:r>
              <a:rPr lang="en-US" dirty="0"/>
              <a:t>.</a:t>
            </a:r>
          </a:p>
          <a:p>
            <a:endParaRPr lang="en-US" dirty="0"/>
          </a:p>
          <a:p>
            <a:endParaRPr lang="en-US" dirty="0"/>
          </a:p>
          <a:p>
            <a:endParaRPr lang="en-US" dirty="0"/>
          </a:p>
          <a:p>
            <a:endParaRPr lang="en-US" dirty="0"/>
          </a:p>
          <a:p>
            <a:pPr marL="0" indent="0">
              <a:buNone/>
            </a:pPr>
            <a:endParaRPr lang="en-US" dirty="0"/>
          </a:p>
          <a:p>
            <a:r>
              <a:rPr lang="en-US" dirty="0"/>
              <a:t>After running the classifier on every frame of Will Ferrell and Chad Smith pretending to be each other on the Jimmy Fallon show.</a:t>
            </a:r>
          </a:p>
          <a:p>
            <a:r>
              <a:rPr lang="en-US" dirty="0"/>
              <a:t>It works! And look how well it works for faces in different poses   even sideways faces.</a:t>
            </a:r>
          </a:p>
        </p:txBody>
      </p:sp>
      <p:sp>
        <p:nvSpPr>
          <p:cNvPr id="4" name="Slide Number Placeholder 3"/>
          <p:cNvSpPr>
            <a:spLocks noGrp="1"/>
          </p:cNvSpPr>
          <p:nvPr>
            <p:ph type="sldNum" sz="quarter" idx="12"/>
          </p:nvPr>
        </p:nvSpPr>
        <p:spPr/>
        <p:txBody>
          <a:bodyPr/>
          <a:lstStyle/>
          <a:p>
            <a:fld id="{B9A5735C-62F2-441D-ADBD-4E98A718F7D7}" type="slidenum">
              <a:rPr lang="en-US" smtClean="0"/>
              <a:t>33</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3" y="2404690"/>
            <a:ext cx="6427477" cy="1912786"/>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4810" y="1429789"/>
            <a:ext cx="5087190" cy="4611573"/>
          </a:xfrm>
          <a:prstGeom prst="rect">
            <a:avLst/>
          </a:prstGeom>
        </p:spPr>
      </p:pic>
      <p:sp>
        <p:nvSpPr>
          <p:cNvPr id="10" name="Footer Placeholder 9"/>
          <p:cNvSpPr>
            <a:spLocks noGrp="1"/>
          </p:cNvSpPr>
          <p:nvPr>
            <p:ph type="ftr" sz="quarter" idx="11"/>
          </p:nvPr>
        </p:nvSpPr>
        <p:spPr/>
        <p:txBody>
          <a:bodyPr/>
          <a:lstStyle/>
          <a:p>
            <a:r>
              <a:rPr lang="en-US"/>
              <a:t>Step 4: Finding the person’s name from the encoding</a:t>
            </a:r>
          </a:p>
        </p:txBody>
      </p:sp>
    </p:spTree>
    <p:extLst>
      <p:ext uri="{BB962C8B-B14F-4D97-AF65-F5344CB8AC3E}">
        <p14:creationId xmlns:p14="http://schemas.microsoft.com/office/powerpoint/2010/main" val="8074128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Face Recognition — Step by Step</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562071"/>
            <a:ext cx="4727855" cy="3881437"/>
          </a:xfrm>
        </p:spPr>
      </p:pic>
      <p:sp>
        <p:nvSpPr>
          <p:cNvPr id="4" name="Slide Number Placeholder 3"/>
          <p:cNvSpPr>
            <a:spLocks noGrp="1"/>
          </p:cNvSpPr>
          <p:nvPr>
            <p:ph type="sldNum" sz="quarter" idx="12"/>
          </p:nvPr>
        </p:nvSpPr>
        <p:spPr/>
        <p:txBody>
          <a:bodyPr/>
          <a:lstStyle/>
          <a:p>
            <a:fld id="{B9A5735C-62F2-441D-ADBD-4E98A718F7D7}" type="slidenum">
              <a:rPr lang="en-US" smtClean="0"/>
              <a:t>34</a:t>
            </a:fld>
            <a:endParaRPr lang="en-US"/>
          </a:p>
        </p:txBody>
      </p:sp>
      <p:sp>
        <p:nvSpPr>
          <p:cNvPr id="5" name="Footer Placeholder 4"/>
          <p:cNvSpPr>
            <a:spLocks noGrp="1"/>
          </p:cNvSpPr>
          <p:nvPr>
            <p:ph type="ftr" sz="quarter" idx="11"/>
          </p:nvPr>
        </p:nvSpPr>
        <p:spPr/>
        <p:txBody>
          <a:bodyPr/>
          <a:lstStyle/>
          <a:p>
            <a:r>
              <a:rPr lang="en-US"/>
              <a:t>Step 4: Finding the person’s name from the encoding</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0036" y="1562071"/>
            <a:ext cx="4790105" cy="3743459"/>
          </a:xfrm>
          <a:prstGeom prst="rect">
            <a:avLst/>
          </a:prstGeom>
        </p:spPr>
      </p:pic>
    </p:spTree>
    <p:extLst>
      <p:ext uri="{BB962C8B-B14F-4D97-AF65-F5344CB8AC3E}">
        <p14:creationId xmlns:p14="http://schemas.microsoft.com/office/powerpoint/2010/main" val="2531480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Face Recognition — Step by Step</a:t>
            </a:r>
            <a:endParaRPr lang="en-US" dirty="0"/>
          </a:p>
        </p:txBody>
      </p:sp>
      <p:sp>
        <p:nvSpPr>
          <p:cNvPr id="3" name="Content Placeholder 2"/>
          <p:cNvSpPr>
            <a:spLocks noGrp="1"/>
          </p:cNvSpPr>
          <p:nvPr>
            <p:ph idx="1"/>
          </p:nvPr>
        </p:nvSpPr>
        <p:spPr>
          <a:xfrm>
            <a:off x="677334" y="1607930"/>
            <a:ext cx="8596668" cy="3880773"/>
          </a:xfrm>
        </p:spPr>
        <p:txBody>
          <a:bodyPr>
            <a:normAutofit/>
          </a:bodyPr>
          <a:lstStyle/>
          <a:p>
            <a:pPr marL="0" indent="0">
              <a:buNone/>
            </a:pPr>
            <a:r>
              <a:rPr lang="en-US" b="1" dirty="0"/>
              <a:t>Running this Yourself</a:t>
            </a:r>
          </a:p>
          <a:p>
            <a:pPr marL="0" indent="0">
              <a:buNone/>
            </a:pPr>
            <a:r>
              <a:rPr lang="en-US" dirty="0"/>
              <a:t>Encode a picture using the HOG algorithm to create a simplified version of the image. Using this simplified image, find the part of the image that most looks like a generic HOG encoding of a face.</a:t>
            </a:r>
          </a:p>
          <a:p>
            <a:r>
              <a:rPr lang="en-US" dirty="0"/>
              <a:t>Figure out the pose of the face by finding the main landmarks in the face. Once we find those landmarks, use them to warp the image so that the eyes and mouth are centered.</a:t>
            </a:r>
          </a:p>
          <a:p>
            <a:r>
              <a:rPr lang="en-US" dirty="0"/>
              <a:t>Pass the centered face image through a neural network that knows how to measure features of the face. Save those 128 measurements.</a:t>
            </a:r>
          </a:p>
          <a:p>
            <a:r>
              <a:rPr lang="en-US" dirty="0"/>
              <a:t>Looking at all the faces we’ve measured in the past, see which person has the closest measurements to our face’s measurements. That’s our match!</a:t>
            </a:r>
          </a:p>
          <a:p>
            <a:pPr marL="0" indent="0">
              <a:buNone/>
            </a:pPr>
            <a:endParaRPr lang="en-US" b="1" dirty="0"/>
          </a:p>
          <a:p>
            <a:pPr marL="0" indent="0">
              <a:buNone/>
            </a:pPr>
            <a:endParaRPr lang="en-US" dirty="0"/>
          </a:p>
        </p:txBody>
      </p:sp>
      <p:sp>
        <p:nvSpPr>
          <p:cNvPr id="4" name="Slide Number Placeholder 3"/>
          <p:cNvSpPr>
            <a:spLocks noGrp="1"/>
          </p:cNvSpPr>
          <p:nvPr>
            <p:ph type="sldNum" sz="quarter" idx="12"/>
          </p:nvPr>
        </p:nvSpPr>
        <p:spPr/>
        <p:txBody>
          <a:bodyPr/>
          <a:lstStyle/>
          <a:p>
            <a:fld id="{B9A5735C-62F2-441D-ADBD-4E98A718F7D7}" type="slidenum">
              <a:rPr lang="en-US" smtClean="0"/>
              <a:t>35</a:t>
            </a:fld>
            <a:endParaRPr lang="en-US"/>
          </a:p>
        </p:txBody>
      </p:sp>
      <p:sp>
        <p:nvSpPr>
          <p:cNvPr id="5" name="Footer Placeholder 4"/>
          <p:cNvSpPr>
            <a:spLocks noGrp="1"/>
          </p:cNvSpPr>
          <p:nvPr>
            <p:ph type="ftr" sz="quarter" idx="11"/>
          </p:nvPr>
        </p:nvSpPr>
        <p:spPr/>
        <p:txBody>
          <a:bodyPr/>
          <a:lstStyle/>
          <a:p>
            <a:r>
              <a:rPr lang="en-US"/>
              <a:t>Step 4: Finding the person’s name from the encoding</a:t>
            </a:r>
          </a:p>
        </p:txBody>
      </p:sp>
    </p:spTree>
    <p:extLst>
      <p:ext uri="{BB962C8B-B14F-4D97-AF65-F5344CB8AC3E}">
        <p14:creationId xmlns:p14="http://schemas.microsoft.com/office/powerpoint/2010/main" val="20841118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lstStyle/>
          <a:p>
            <a:pPr marL="0" indent="0">
              <a:buNone/>
            </a:pPr>
            <a:r>
              <a:rPr lang="en-US" dirty="0"/>
              <a:t>	Deep learning framework for face detection with carefully designed pre-training strategies, our method is robust to background clutters and face variations. We devise a new fast Brute Force algorithm by using Sliding </a:t>
            </a:r>
            <a:r>
              <a:rPr lang="en-US"/>
              <a:t>Window Technique for </a:t>
            </a:r>
            <a:r>
              <a:rPr lang="en-US" dirty="0"/>
              <a:t>locally shared filters to save redundant computation, which enables evaluating image with arbitrary size in </a:t>
            </a:r>
            <a:r>
              <a:rPr lang="en-US" dirty="0" err="1"/>
              <a:t>realtime</a:t>
            </a:r>
            <a:r>
              <a:rPr lang="en-US" dirty="0"/>
              <a:t>. It allows taking images of arbitrary sizes as input without normalization. We have also revealed multiple important facts about learning face representation, which shed a light on new directions of face detection and representation learning.</a:t>
            </a:r>
          </a:p>
          <a:p>
            <a:endParaRPr lang="en-US" dirty="0"/>
          </a:p>
        </p:txBody>
      </p:sp>
      <p:sp>
        <p:nvSpPr>
          <p:cNvPr id="4" name="Slide Number Placeholder 3"/>
          <p:cNvSpPr>
            <a:spLocks noGrp="1"/>
          </p:cNvSpPr>
          <p:nvPr>
            <p:ph type="sldNum" sz="quarter" idx="12"/>
          </p:nvPr>
        </p:nvSpPr>
        <p:spPr/>
        <p:txBody>
          <a:bodyPr/>
          <a:lstStyle/>
          <a:p>
            <a:fld id="{B9A5735C-62F2-441D-ADBD-4E98A718F7D7}" type="slidenum">
              <a:rPr lang="en-US" smtClean="0"/>
              <a:t>36</a:t>
            </a:fld>
            <a:endParaRPr lang="en-US"/>
          </a:p>
        </p:txBody>
      </p:sp>
    </p:spTree>
    <p:extLst>
      <p:ext uri="{BB962C8B-B14F-4D97-AF65-F5344CB8AC3E}">
        <p14:creationId xmlns:p14="http://schemas.microsoft.com/office/powerpoint/2010/main" val="28944553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a:xfrm>
            <a:off x="677334" y="1354015"/>
            <a:ext cx="8596668" cy="4687347"/>
          </a:xfrm>
        </p:spPr>
        <p:txBody>
          <a:bodyPr>
            <a:normAutofit fontScale="70000" lnSpcReduction="20000"/>
          </a:bodyPr>
          <a:lstStyle/>
          <a:p>
            <a:r>
              <a:rPr lang="en-US" dirty="0">
                <a:hlinkClick r:id="rId2"/>
              </a:rPr>
              <a:t>https://medium.com/@ageitgey/machine-learning-is-fun-part-4-modern-face-recognition-with-deep-learning-c3cffc121d78#.2n6j41y9r</a:t>
            </a:r>
            <a:endParaRPr lang="en-US" dirty="0"/>
          </a:p>
          <a:p>
            <a:r>
              <a:rPr lang="en-US" dirty="0">
                <a:hlinkClick r:id="rId3"/>
              </a:rPr>
              <a:t>https://medium.com/@ageitgey/machine-learning-is-fun-80ea3ec3c471#.rkuqcwomp</a:t>
            </a:r>
            <a:endParaRPr lang="en-US" dirty="0"/>
          </a:p>
          <a:p>
            <a:r>
              <a:rPr lang="en-US" dirty="0" err="1"/>
              <a:t>Jiaojiao</a:t>
            </a:r>
            <a:r>
              <a:rPr lang="en-US" dirty="0"/>
              <a:t> Zhao, Key Lab. of </a:t>
            </a:r>
            <a:r>
              <a:rPr lang="en-US" dirty="0" err="1"/>
              <a:t>Intell</a:t>
            </a:r>
            <a:r>
              <a:rPr lang="en-US" dirty="0"/>
              <a:t>. Perception &amp; Image Understanding of </a:t>
            </a:r>
            <a:r>
              <a:rPr lang="en-US" dirty="0" err="1"/>
              <a:t>Minist</a:t>
            </a:r>
            <a:r>
              <a:rPr lang="en-US" dirty="0"/>
              <a:t>. of Educ. of China, </a:t>
            </a:r>
            <a:r>
              <a:rPr lang="en-US" dirty="0" err="1"/>
              <a:t>Xidian</a:t>
            </a:r>
            <a:r>
              <a:rPr lang="en-US" dirty="0"/>
              <a:t> Univ., Xi'an, China.</a:t>
            </a:r>
          </a:p>
          <a:p>
            <a:r>
              <a:rPr lang="en-US" dirty="0">
                <a:hlinkClick r:id="rId4"/>
              </a:rPr>
              <a:t>http://ieeexplore.ieee.org/document/6889510/?reload=true</a:t>
            </a:r>
            <a:endParaRPr lang="en-US" dirty="0"/>
          </a:p>
          <a:p>
            <a:r>
              <a:rPr lang="en-US" dirty="0"/>
              <a:t>Y. </a:t>
            </a:r>
            <a:r>
              <a:rPr lang="en-US" dirty="0" err="1"/>
              <a:t>LeCun</a:t>
            </a:r>
            <a:r>
              <a:rPr lang="en-US" dirty="0"/>
              <a:t>, Y. </a:t>
            </a:r>
            <a:r>
              <a:rPr lang="en-US" dirty="0" err="1"/>
              <a:t>Bengio</a:t>
            </a:r>
            <a:r>
              <a:rPr lang="en-US" dirty="0"/>
              <a:t>, and G. Hinton, “Deep learning,” Nature, vol. 521, no. 7553, pp. 436–444, 2015.</a:t>
            </a:r>
          </a:p>
          <a:p>
            <a:r>
              <a:rPr lang="en-US" dirty="0"/>
              <a:t>K. </a:t>
            </a:r>
            <a:r>
              <a:rPr lang="en-US" dirty="0" err="1"/>
              <a:t>Simonyan</a:t>
            </a:r>
            <a:r>
              <a:rPr lang="en-US" dirty="0"/>
              <a:t> and A. Zisserman, “Very Deep Convolutional Networks for Large-Scale Image Recognition,” Proceedings of the ICLR, pp. 1–14, 2015.</a:t>
            </a:r>
          </a:p>
          <a:p>
            <a:r>
              <a:rPr lang="en-US" dirty="0"/>
              <a:t>G, Hinton, S. </a:t>
            </a:r>
            <a:r>
              <a:rPr lang="en-US" dirty="0" err="1"/>
              <a:t>Osindero</a:t>
            </a:r>
            <a:r>
              <a:rPr lang="en-US" dirty="0"/>
              <a:t>, and Y. </a:t>
            </a:r>
            <a:r>
              <a:rPr lang="en-US" dirty="0" err="1"/>
              <a:t>Teh</a:t>
            </a:r>
            <a:r>
              <a:rPr lang="en-US" dirty="0"/>
              <a:t>, “A Fast Learning Algorithm for Deep Belief Nets,” Neural Computation, vol. 18, no. 7, pp. 1527–54, 2006.</a:t>
            </a:r>
          </a:p>
          <a:p>
            <a:r>
              <a:rPr lang="en-US" dirty="0"/>
              <a:t>M. D. </a:t>
            </a:r>
            <a:r>
              <a:rPr lang="en-US" dirty="0" err="1"/>
              <a:t>Zeiler</a:t>
            </a:r>
            <a:r>
              <a:rPr lang="en-US" dirty="0"/>
              <a:t> and R. Fergus, “Visualizing and understanding convolutional networks,” in Proceedings of the ECCV International Workshop on Statistical Learning in Computer Vision. Springer, 2014, pp. 818– 833.</a:t>
            </a:r>
          </a:p>
          <a:p>
            <a:r>
              <a:rPr lang="en-US" dirty="0"/>
              <a:t>Larry Brown Ph.D., GEOINT Training, </a:t>
            </a:r>
            <a:r>
              <a:rPr lang="en-US" dirty="0">
                <a:hlinkClick r:id="rId5"/>
              </a:rPr>
              <a:t>larryb@nvidia.com</a:t>
            </a:r>
            <a:r>
              <a:rPr lang="en-US" dirty="0"/>
              <a:t>, </a:t>
            </a:r>
            <a:r>
              <a:rPr lang="en-US" dirty="0">
                <a:hlinkClick r:id="rId6"/>
              </a:rPr>
              <a:t>http://www.nvidia.com/content/events/geoInt2015/LBrown_DL_Image_ClassificationGEOINT.pdf</a:t>
            </a:r>
            <a:r>
              <a:rPr lang="en-US" dirty="0"/>
              <a:t> </a:t>
            </a:r>
          </a:p>
          <a:p>
            <a:r>
              <a:rPr lang="en-US" dirty="0">
                <a:hlinkClick r:id="rId7"/>
              </a:rPr>
              <a:t>http://www.iro.umontreal.ca/~memisevr/talks/memisevicIcisp2016.pdf</a:t>
            </a:r>
            <a:endParaRPr lang="en-US" dirty="0"/>
          </a:p>
          <a:p>
            <a:r>
              <a:rPr lang="en-US" dirty="0"/>
              <a:t>D. Novotny, “Large Scale Object Detection,” Ph.D. dissertation, Czech Technical University, 2014.</a:t>
            </a:r>
          </a:p>
          <a:p>
            <a:r>
              <a:rPr lang="en-US" dirty="0"/>
              <a:t>L. Deng, “A tutorial survey of architectures, algorithms, and applications for deep learning,” APSIPA Transactions on Signal and Information Processing, vol. 3, no. January, p. e2, 2014. </a:t>
            </a:r>
          </a:p>
          <a:p>
            <a:endParaRPr lang="en-US" dirty="0"/>
          </a:p>
          <a:p>
            <a:endParaRPr lang="en-US" dirty="0"/>
          </a:p>
        </p:txBody>
      </p:sp>
      <p:sp>
        <p:nvSpPr>
          <p:cNvPr id="4" name="Slide Number Placeholder 3"/>
          <p:cNvSpPr>
            <a:spLocks noGrp="1"/>
          </p:cNvSpPr>
          <p:nvPr>
            <p:ph type="sldNum" sz="quarter" idx="12"/>
          </p:nvPr>
        </p:nvSpPr>
        <p:spPr/>
        <p:txBody>
          <a:bodyPr/>
          <a:lstStyle/>
          <a:p>
            <a:fld id="{B9A5735C-62F2-441D-ADBD-4E98A718F7D7}" type="slidenum">
              <a:rPr lang="en-US" smtClean="0"/>
              <a:t>37</a:t>
            </a:fld>
            <a:endParaRPr lang="en-US"/>
          </a:p>
        </p:txBody>
      </p:sp>
    </p:spTree>
    <p:extLst>
      <p:ext uri="{BB962C8B-B14F-4D97-AF65-F5344CB8AC3E}">
        <p14:creationId xmlns:p14="http://schemas.microsoft.com/office/powerpoint/2010/main" val="520352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1105" y="1421836"/>
            <a:ext cx="5290226" cy="2837667"/>
          </a:xfrm>
        </p:spPr>
        <p:txBody>
          <a:bodyPr>
            <a:normAutofit fontScale="77500" lnSpcReduction="20000"/>
          </a:bodyPr>
          <a:lstStyle/>
          <a:p>
            <a:r>
              <a:rPr lang="en-US" sz="2400" dirty="0"/>
              <a:t>Systems that learn to recognize objects that are important, without us telling the system explicitly what that object is ahead of time </a:t>
            </a:r>
          </a:p>
          <a:p>
            <a:r>
              <a:rPr lang="en-US" sz="2400" dirty="0"/>
              <a:t>Key components </a:t>
            </a:r>
          </a:p>
          <a:p>
            <a:pPr>
              <a:buFont typeface="Wingdings" panose="05000000000000000000" pitchFamily="2" charset="2"/>
              <a:buChar char="Ø"/>
            </a:pPr>
            <a:r>
              <a:rPr lang="en-US" sz="2400" dirty="0"/>
              <a:t>Task </a:t>
            </a:r>
          </a:p>
          <a:p>
            <a:pPr>
              <a:buFont typeface="Wingdings" panose="05000000000000000000" pitchFamily="2" charset="2"/>
              <a:buChar char="Ø"/>
            </a:pPr>
            <a:r>
              <a:rPr lang="en-US" sz="2400" dirty="0"/>
              <a:t>Features</a:t>
            </a:r>
          </a:p>
          <a:p>
            <a:pPr>
              <a:buFont typeface="Wingdings" panose="05000000000000000000" pitchFamily="2" charset="2"/>
              <a:buChar char="Ø"/>
            </a:pPr>
            <a:r>
              <a:rPr lang="en-US" sz="2400" dirty="0"/>
              <a:t> Model </a:t>
            </a:r>
          </a:p>
          <a:p>
            <a:pPr>
              <a:buFont typeface="Wingdings" panose="05000000000000000000" pitchFamily="2" charset="2"/>
              <a:buChar char="Ø"/>
            </a:pPr>
            <a:r>
              <a:rPr lang="en-US" sz="2400" dirty="0"/>
              <a:t>Learning Algorithm</a:t>
            </a:r>
          </a:p>
        </p:txBody>
      </p:sp>
      <p:sp>
        <p:nvSpPr>
          <p:cNvPr id="10" name="Slide Number Placeholder 9"/>
          <p:cNvSpPr>
            <a:spLocks noGrp="1"/>
          </p:cNvSpPr>
          <p:nvPr>
            <p:ph type="sldNum" sz="quarter" idx="12"/>
          </p:nvPr>
        </p:nvSpPr>
        <p:spPr/>
        <p:txBody>
          <a:bodyPr/>
          <a:lstStyle/>
          <a:p>
            <a:fld id="{B9A5735C-62F2-441D-ADBD-4E98A718F7D7}" type="slidenum">
              <a:rPr lang="en-US" smtClean="0"/>
              <a:t>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7470" y="1388907"/>
            <a:ext cx="5492995" cy="266247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863" y="4157973"/>
            <a:ext cx="5536222" cy="2512318"/>
          </a:xfrm>
          <a:prstGeom prst="rect">
            <a:avLst/>
          </a:prstGeom>
        </p:spPr>
      </p:pic>
      <p:sp>
        <p:nvSpPr>
          <p:cNvPr id="8" name="TextBox 7"/>
          <p:cNvSpPr txBox="1"/>
          <p:nvPr/>
        </p:nvSpPr>
        <p:spPr>
          <a:xfrm>
            <a:off x="6598485" y="4190414"/>
            <a:ext cx="5492994"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Typical training run </a:t>
            </a:r>
          </a:p>
          <a:p>
            <a:pPr marL="285750" indent="-285750">
              <a:buFont typeface="Wingdings" panose="05000000000000000000" pitchFamily="2" charset="2"/>
              <a:buChar char="Ø"/>
            </a:pPr>
            <a:r>
              <a:rPr lang="en-US" dirty="0"/>
              <a:t>Pick a DNN design </a:t>
            </a:r>
          </a:p>
          <a:p>
            <a:pPr marL="285750" indent="-285750">
              <a:buFont typeface="Wingdings" panose="05000000000000000000" pitchFamily="2" charset="2"/>
              <a:buChar char="Ø"/>
            </a:pPr>
            <a:r>
              <a:rPr lang="en-US" dirty="0"/>
              <a:t>Input 100 million training images spanning 1,000 categories </a:t>
            </a:r>
          </a:p>
          <a:p>
            <a:pPr marL="285750" indent="-285750">
              <a:buFont typeface="Wingdings" panose="05000000000000000000" pitchFamily="2" charset="2"/>
              <a:buChar char="Ø"/>
            </a:pPr>
            <a:r>
              <a:rPr lang="en-US" dirty="0"/>
              <a:t>One week of computation </a:t>
            </a:r>
          </a:p>
          <a:p>
            <a:pPr marL="285750" indent="-285750">
              <a:buFont typeface="Arial" panose="020B0604020202020204" pitchFamily="34" charset="0"/>
              <a:buChar char="•"/>
            </a:pPr>
            <a:r>
              <a:rPr lang="en-US" dirty="0"/>
              <a:t>Test accuracy</a:t>
            </a:r>
          </a:p>
          <a:p>
            <a:pPr marL="285750" indent="-285750">
              <a:buFont typeface="Wingdings" panose="05000000000000000000" pitchFamily="2" charset="2"/>
              <a:buChar char="Ø"/>
            </a:pPr>
            <a:r>
              <a:rPr lang="en-US" dirty="0"/>
              <a:t>If bad: modify DNN, fix training set or update 	training parameters</a:t>
            </a:r>
          </a:p>
        </p:txBody>
      </p:sp>
      <p:sp>
        <p:nvSpPr>
          <p:cNvPr id="9" name="TextBox 8"/>
          <p:cNvSpPr txBox="1"/>
          <p:nvPr/>
        </p:nvSpPr>
        <p:spPr>
          <a:xfrm>
            <a:off x="838201" y="480435"/>
            <a:ext cx="10512668" cy="769441"/>
          </a:xfrm>
          <a:prstGeom prst="rect">
            <a:avLst/>
          </a:prstGeom>
          <a:noFill/>
        </p:spPr>
        <p:txBody>
          <a:bodyPr wrap="square" rtlCol="0">
            <a:spAutoFit/>
          </a:bodyPr>
          <a:lstStyle/>
          <a:p>
            <a:r>
              <a:rPr lang="en-US" sz="4400" dirty="0">
                <a:solidFill>
                  <a:schemeClr val="accent1"/>
                </a:solidFill>
              </a:rPr>
              <a:t>Deep Learning</a:t>
            </a:r>
            <a:endParaRPr lang="en-US" sz="4400" dirty="0">
              <a:solidFill>
                <a:schemeClr val="accent1"/>
              </a:solidFill>
              <a:latin typeface="+mj-lt"/>
            </a:endParaRPr>
          </a:p>
        </p:txBody>
      </p:sp>
    </p:spTree>
    <p:extLst>
      <p:ext uri="{BB962C8B-B14F-4D97-AF65-F5344CB8AC3E}">
        <p14:creationId xmlns:p14="http://schemas.microsoft.com/office/powerpoint/2010/main" val="3649236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NETWORKS</a:t>
            </a:r>
          </a:p>
        </p:txBody>
      </p:sp>
      <p:sp>
        <p:nvSpPr>
          <p:cNvPr id="3" name="Content Placeholder 2"/>
          <p:cNvSpPr>
            <a:spLocks noGrp="1"/>
          </p:cNvSpPr>
          <p:nvPr>
            <p:ph idx="1"/>
          </p:nvPr>
        </p:nvSpPr>
        <p:spPr>
          <a:xfrm>
            <a:off x="838200" y="1825625"/>
            <a:ext cx="10515600" cy="2728790"/>
          </a:xfrm>
        </p:spPr>
        <p:txBody>
          <a:bodyPr>
            <a:normAutofit fontScale="70000" lnSpcReduction="20000"/>
          </a:bodyPr>
          <a:lstStyle/>
          <a:p>
            <a:r>
              <a:rPr lang="en-US" dirty="0"/>
              <a:t>Biologically inspired.</a:t>
            </a:r>
          </a:p>
          <a:p>
            <a:r>
              <a:rPr lang="en-US" dirty="0"/>
              <a:t>Neuron only connected to a small region of neurons in layer below it called the receptive field.</a:t>
            </a:r>
          </a:p>
          <a:p>
            <a:r>
              <a:rPr lang="en-US" dirty="0"/>
              <a:t>A given layer can have many convolutional filters/kernels. Each filter has the same weights across the whole layer.</a:t>
            </a:r>
          </a:p>
          <a:p>
            <a:r>
              <a:rPr lang="en-US" dirty="0"/>
              <a:t>Bottom layers are convolutional, top layers are fully connected.</a:t>
            </a:r>
          </a:p>
          <a:p>
            <a:r>
              <a:rPr lang="en-US" dirty="0"/>
              <a:t>Generally trained via supervised learning. </a:t>
            </a:r>
          </a:p>
          <a:p>
            <a:pPr>
              <a:buFont typeface="Wingdings" panose="05000000000000000000" pitchFamily="2" charset="2"/>
              <a:buChar char="Ø"/>
            </a:pPr>
            <a:r>
              <a:rPr lang="en-US" sz="2200" dirty="0"/>
              <a:t>Supervised</a:t>
            </a:r>
          </a:p>
          <a:p>
            <a:pPr>
              <a:buFont typeface="Wingdings" panose="05000000000000000000" pitchFamily="2" charset="2"/>
              <a:buChar char="Ø"/>
            </a:pPr>
            <a:r>
              <a:rPr lang="en-US" sz="2200" dirty="0"/>
              <a:t>Unsupervised</a:t>
            </a:r>
          </a:p>
          <a:p>
            <a:pPr>
              <a:buFont typeface="Wingdings" panose="05000000000000000000" pitchFamily="2" charset="2"/>
              <a:buChar char="Ø"/>
            </a:pPr>
            <a:r>
              <a:rPr lang="en-US" sz="2200" dirty="0"/>
              <a:t>Reinforcement </a:t>
            </a:r>
          </a:p>
          <a:p>
            <a:pPr marL="0" indent="0">
              <a:buNone/>
            </a:pPr>
            <a:r>
              <a:rPr lang="en-US" dirty="0"/>
              <a:t>…ideal system automatically switches modes…</a:t>
            </a:r>
          </a:p>
        </p:txBody>
      </p:sp>
      <p:sp>
        <p:nvSpPr>
          <p:cNvPr id="6" name="Slide Number Placeholder 5"/>
          <p:cNvSpPr>
            <a:spLocks noGrp="1"/>
          </p:cNvSpPr>
          <p:nvPr>
            <p:ph type="sldNum" sz="quarter" idx="12"/>
          </p:nvPr>
        </p:nvSpPr>
        <p:spPr/>
        <p:txBody>
          <a:bodyPr/>
          <a:lstStyle/>
          <a:p>
            <a:fld id="{B9A5735C-62F2-441D-ADBD-4E98A718F7D7}" type="slidenum">
              <a:rPr lang="en-US" smtClean="0"/>
              <a:t>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784" y="4554415"/>
            <a:ext cx="7829145" cy="2140085"/>
          </a:xfrm>
          <a:prstGeom prst="rect">
            <a:avLst/>
          </a:prstGeom>
        </p:spPr>
      </p:pic>
    </p:spTree>
    <p:extLst>
      <p:ext uri="{BB962C8B-B14F-4D97-AF65-F5344CB8AC3E}">
        <p14:creationId xmlns:p14="http://schemas.microsoft.com/office/powerpoint/2010/main" val="3794170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Starting Simple</a:t>
            </a:r>
          </a:p>
        </p:txBody>
      </p:sp>
      <p:sp>
        <p:nvSpPr>
          <p:cNvPr id="3" name="Content Placeholder 2"/>
          <p:cNvSpPr>
            <a:spLocks noGrp="1"/>
          </p:cNvSpPr>
          <p:nvPr>
            <p:ph idx="1"/>
          </p:nvPr>
        </p:nvSpPr>
        <p:spPr>
          <a:xfrm>
            <a:off x="838201" y="1690689"/>
            <a:ext cx="5272454" cy="1746812"/>
          </a:xfrm>
        </p:spPr>
        <p:txBody>
          <a:bodyPr>
            <a:normAutofit/>
          </a:bodyPr>
          <a:lstStyle/>
          <a:p>
            <a:r>
              <a:rPr lang="en-US" sz="1600" dirty="0"/>
              <a:t> Neural networks can solve complex problems by chaining together lots of simple neurons. We created a small neural network to estimate the price of a house based on how many bedrooms it had, how big it was, and which neighborhood it was in.</a:t>
            </a:r>
          </a:p>
        </p:txBody>
      </p:sp>
      <p:sp>
        <p:nvSpPr>
          <p:cNvPr id="11" name="Slide Number Placeholder 10"/>
          <p:cNvSpPr>
            <a:spLocks noGrp="1"/>
          </p:cNvSpPr>
          <p:nvPr>
            <p:ph type="sldNum" sz="quarter" idx="12"/>
          </p:nvPr>
        </p:nvSpPr>
        <p:spPr/>
        <p:txBody>
          <a:bodyPr/>
          <a:lstStyle/>
          <a:p>
            <a:fld id="{B9A5735C-62F2-441D-ADBD-4E98A718F7D7}" type="slidenum">
              <a:rPr lang="en-US" smtClean="0"/>
              <a:t>6</a:t>
            </a:fld>
            <a:endParaRPr lang="en-US"/>
          </a:p>
        </p:txBody>
      </p:sp>
      <p:sp>
        <p:nvSpPr>
          <p:cNvPr id="4" name="TextBox 3"/>
          <p:cNvSpPr txBox="1"/>
          <p:nvPr/>
        </p:nvSpPr>
        <p:spPr>
          <a:xfrm>
            <a:off x="6110655" y="3441680"/>
            <a:ext cx="5243146" cy="3108543"/>
          </a:xfrm>
          <a:prstGeom prst="rect">
            <a:avLst/>
          </a:prstGeom>
          <a:noFill/>
        </p:spPr>
        <p:txBody>
          <a:bodyPr wrap="square" rtlCol="0">
            <a:spAutoFit/>
          </a:bodyPr>
          <a:lstStyle/>
          <a:p>
            <a:r>
              <a:rPr lang="en-US" sz="1600" dirty="0"/>
              <a:t>We also know that the idea of machine learning is that the same generic algorithms can be reused with different data to solve different problems. So let’s modify this same neural network to recognize handwritten text. But to make the job really simple, we’ll only try to recognize </a:t>
            </a:r>
            <a:r>
              <a:rPr lang="en-US" dirty="0"/>
              <a:t>one</a:t>
            </a:r>
            <a:r>
              <a:rPr lang="en-US" sz="1600" dirty="0"/>
              <a:t> letter — the numeral “8”.</a:t>
            </a:r>
          </a:p>
          <a:p>
            <a:r>
              <a:rPr lang="en-US" sz="1600" dirty="0"/>
              <a:t>The answer is incredible simple. A neural network takes numbers as input. To a computer, an image is really just a grid of numbers that represent how dark each pixel is.</a:t>
            </a:r>
          </a:p>
          <a:p>
            <a:endParaRPr lang="en-US" sz="16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0655" y="336588"/>
            <a:ext cx="5417879" cy="307237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022" y="3749662"/>
            <a:ext cx="2665379" cy="275504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0401" y="3749663"/>
            <a:ext cx="2762656" cy="2755045"/>
          </a:xfrm>
          <a:prstGeom prst="rect">
            <a:avLst/>
          </a:prstGeom>
        </p:spPr>
      </p:pic>
    </p:spTree>
    <p:extLst>
      <p:ext uri="{BB962C8B-B14F-4D97-AF65-F5344CB8AC3E}">
        <p14:creationId xmlns:p14="http://schemas.microsoft.com/office/powerpoint/2010/main" val="2423741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Brute Force Idea : Searching with a Sliding Window</a:t>
            </a:r>
          </a:p>
        </p:txBody>
      </p:sp>
      <p:sp>
        <p:nvSpPr>
          <p:cNvPr id="3" name="Content Placeholder 2"/>
          <p:cNvSpPr>
            <a:spLocks noGrp="1"/>
          </p:cNvSpPr>
          <p:nvPr>
            <p:ph idx="1"/>
          </p:nvPr>
        </p:nvSpPr>
        <p:spPr>
          <a:xfrm>
            <a:off x="663035" y="1793267"/>
            <a:ext cx="6186173" cy="4351338"/>
          </a:xfrm>
        </p:spPr>
        <p:txBody>
          <a:bodyPr>
            <a:normAutofit/>
          </a:bodyPr>
          <a:lstStyle/>
          <a:p>
            <a:pPr eaLnBrk="0" fontAlgn="base" hangingPunct="0">
              <a:lnSpc>
                <a:spcPct val="100000"/>
              </a:lnSpc>
              <a:spcBef>
                <a:spcPct val="0"/>
              </a:spcBef>
              <a:spcAft>
                <a:spcPct val="0"/>
              </a:spcAft>
            </a:pPr>
            <a:r>
              <a:rPr lang="en-US" altLang="en-US">
                <a:latin typeface="medium-content-serif-font"/>
              </a:rPr>
              <a:t>We already created a really good program for finding an “8” centered in an image. What if we just scan all around the image for possible “8”s in smaller sections, one section at a time, until we find one.</a:t>
            </a:r>
            <a:endParaRPr kumimoji="0" lang="en-US" altLang="en-US" sz="1100" b="0" i="0" u="none" strike="noStrike" cap="none" normalizeH="0" baseline="0">
              <a:ln>
                <a:noFill/>
              </a:ln>
              <a:solidFill>
                <a:schemeClr val="tx1"/>
              </a:solidFill>
              <a:effectLst/>
            </a:endParaRPr>
          </a:p>
          <a:p>
            <a:pPr marL="0" lvl="0" indent="0" eaLnBrk="0" fontAlgn="base" hangingPunct="0">
              <a:lnSpc>
                <a:spcPct val="100000"/>
              </a:lnSpc>
              <a:spcBef>
                <a:spcPct val="0"/>
              </a:spcBef>
              <a:spcAft>
                <a:spcPct val="0"/>
              </a:spcAft>
              <a:buNone/>
            </a:pPr>
            <a:r>
              <a:rPr kumimoji="0" lang="en-US" altLang="en-US" sz="3200" b="0" i="0" u="none" strike="noStrike" cap="none" normalizeH="0" baseline="0">
                <a:ln>
                  <a:noFill/>
                </a:ln>
                <a:solidFill>
                  <a:schemeClr val="tx1"/>
                </a:solidFill>
                <a:effectLst/>
                <a:latin typeface="Arial" panose="020B0604020202020204" pitchFamily="34" charset="0"/>
              </a:rPr>
              <a:t>  </a:t>
            </a:r>
            <a:endParaRPr kumimoji="0" lang="en-US" altLang="en-US" sz="38100" b="0" i="0" u="none" strike="noStrike" cap="none" normalizeH="0" baseline="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lang="en-US" altLang="en-US">
                <a:latin typeface="medium-content-serif-font"/>
              </a:rPr>
              <a:t>This approach called a sliding window. It’s the brute force solution. It works well in some limited cases, but it’s really inefficient. You have to check the same image over and over looking for objects of different sizes. We can do better than this.</a:t>
            </a:r>
            <a:endParaRPr kumimoji="0" lang="en-US" altLang="en-US" sz="38100" b="0" i="0" u="none" strike="noStrike" cap="none" normalizeH="0" baseline="0" dirty="0">
              <a:ln>
                <a:noFill/>
              </a:ln>
              <a:solidFill>
                <a:schemeClr val="tx1"/>
              </a:solidFill>
              <a:effectLst/>
              <a:latin typeface="Arial" panose="020B0604020202020204" pitchFamily="34" charset="0"/>
            </a:endParaRPr>
          </a:p>
        </p:txBody>
      </p:sp>
      <p:sp>
        <p:nvSpPr>
          <p:cNvPr id="7" name="Slide Number Placeholder 6"/>
          <p:cNvSpPr>
            <a:spLocks noGrp="1"/>
          </p:cNvSpPr>
          <p:nvPr>
            <p:ph type="sldNum" sz="quarter" idx="12"/>
          </p:nvPr>
        </p:nvSpPr>
        <p:spPr/>
        <p:txBody>
          <a:bodyPr/>
          <a:lstStyle/>
          <a:p>
            <a:fld id="{B9A5735C-62F2-441D-ADBD-4E98A718F7D7}" type="slidenum">
              <a:rPr lang="en-US" smtClean="0"/>
              <a:t>7</a:t>
            </a:fld>
            <a:endParaRPr lang="en-US"/>
          </a:p>
        </p:txBody>
      </p:sp>
      <p:pic>
        <p:nvPicPr>
          <p:cNvPr id="1026" name="Picture 2" descr="https://cdn-images-1.medium.com/max/800/1*bGBijVuJnTRj8025et0mcQ.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770078" y="1230560"/>
            <a:ext cx="4583722" cy="24826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0078" y="3713224"/>
            <a:ext cx="4583722" cy="2638938"/>
          </a:xfrm>
          <a:prstGeom prst="rect">
            <a:avLst/>
          </a:prstGeom>
        </p:spPr>
      </p:pic>
    </p:spTree>
    <p:extLst>
      <p:ext uri="{BB962C8B-B14F-4D97-AF65-F5344CB8AC3E}">
        <p14:creationId xmlns:p14="http://schemas.microsoft.com/office/powerpoint/2010/main" val="2403253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Convolution Works</a:t>
            </a:r>
          </a:p>
        </p:txBody>
      </p:sp>
      <p:sp>
        <p:nvSpPr>
          <p:cNvPr id="3" name="Content Placeholder 2"/>
          <p:cNvSpPr>
            <a:spLocks noGrp="1"/>
          </p:cNvSpPr>
          <p:nvPr>
            <p:ph idx="1"/>
          </p:nvPr>
        </p:nvSpPr>
        <p:spPr>
          <a:xfrm>
            <a:off x="838200" y="1825625"/>
            <a:ext cx="10903085" cy="4351338"/>
          </a:xfrm>
        </p:spPr>
        <p:txBody>
          <a:bodyPr>
            <a:normAutofit fontScale="92500" lnSpcReduction="20000"/>
          </a:bodyPr>
          <a:lstStyle/>
          <a:p>
            <a:r>
              <a:rPr lang="en-US" dirty="0"/>
              <a:t>As a human, you intuitively know that pictures have a </a:t>
            </a:r>
            <a:r>
              <a:rPr lang="en-US" i="1" dirty="0"/>
              <a:t>hierarchy</a:t>
            </a:r>
            <a:r>
              <a:rPr lang="en-US" dirty="0"/>
              <a:t> or </a:t>
            </a:r>
          </a:p>
          <a:p>
            <a:pPr marL="0" indent="0">
              <a:buNone/>
            </a:pPr>
            <a:r>
              <a:rPr lang="en-US" i="1" dirty="0"/>
              <a:t>conceptual structure</a:t>
            </a:r>
            <a:r>
              <a:rPr lang="en-US" dirty="0"/>
              <a:t>. Consider this picture,</a:t>
            </a:r>
          </a:p>
          <a:p>
            <a:r>
              <a:rPr lang="en-US" dirty="0"/>
              <a:t>As a human, you instantly recognize the hierarchy in this picture:</a:t>
            </a:r>
          </a:p>
          <a:p>
            <a:pPr>
              <a:buFont typeface="Wingdings" panose="05000000000000000000" pitchFamily="2" charset="2"/>
              <a:buChar char="Ø"/>
            </a:pPr>
            <a:r>
              <a:rPr lang="en-US" dirty="0"/>
              <a:t>The ground is covered in grass and concrete</a:t>
            </a:r>
          </a:p>
          <a:p>
            <a:pPr>
              <a:buFont typeface="Wingdings" panose="05000000000000000000" pitchFamily="2" charset="2"/>
              <a:buChar char="Ø"/>
            </a:pPr>
            <a:r>
              <a:rPr lang="en-US" dirty="0"/>
              <a:t>There is a child</a:t>
            </a:r>
          </a:p>
          <a:p>
            <a:pPr>
              <a:buFont typeface="Wingdings" panose="05000000000000000000" pitchFamily="2" charset="2"/>
              <a:buChar char="Ø"/>
            </a:pPr>
            <a:r>
              <a:rPr lang="en-US" dirty="0"/>
              <a:t>The child is sitting on a bouncy horse</a:t>
            </a:r>
          </a:p>
          <a:p>
            <a:pPr>
              <a:buFont typeface="Wingdings" panose="05000000000000000000" pitchFamily="2" charset="2"/>
              <a:buChar char="Ø"/>
            </a:pPr>
            <a:r>
              <a:rPr lang="en-US" dirty="0"/>
              <a:t>The bouncy horse is on top of the grass</a:t>
            </a:r>
          </a:p>
          <a:p>
            <a:r>
              <a:rPr lang="en-US" dirty="0"/>
              <a:t>Most importantly, we recognize the idea of a </a:t>
            </a:r>
            <a:r>
              <a:rPr lang="en-US" i="1" dirty="0"/>
              <a:t>child</a:t>
            </a:r>
            <a:r>
              <a:rPr lang="en-US" dirty="0"/>
              <a:t> no matter what surface the child is on. We don’t have to re-learn the idea of </a:t>
            </a:r>
            <a:r>
              <a:rPr lang="en-US" i="1" dirty="0"/>
              <a:t>child</a:t>
            </a:r>
            <a:r>
              <a:rPr lang="en-US" dirty="0"/>
              <a:t> for every possible surface it could appear on.</a:t>
            </a:r>
          </a:p>
          <a:p>
            <a:r>
              <a:rPr lang="en-US" dirty="0"/>
              <a:t>We’ll do this using a process called Convolution. The idea of convolution is inspired partly by computer science and partly by biology (i.e. mad scientists literally poking cat brains with weird probes to figure out how cats process images). Instead of feeding entire images into our neural network as one grid of numbers, we’re going to do something a lot smarter that takes advantage of the idea that an object is the same no matter where it appears in a picture.</a:t>
            </a:r>
            <a:br>
              <a:rPr lang="en-US" dirty="0"/>
            </a:br>
            <a:r>
              <a:rPr lang="en-US" dirty="0"/>
              <a:t>Here’s how it’s going to work, step by step .</a:t>
            </a:r>
          </a:p>
          <a:p>
            <a:endParaRPr lang="en-US" dirty="0"/>
          </a:p>
          <a:p>
            <a:endParaRPr lang="en-US" dirty="0"/>
          </a:p>
        </p:txBody>
      </p:sp>
      <p:sp>
        <p:nvSpPr>
          <p:cNvPr id="6" name="Slide Number Placeholder 5"/>
          <p:cNvSpPr>
            <a:spLocks noGrp="1"/>
          </p:cNvSpPr>
          <p:nvPr>
            <p:ph type="sldNum" sz="quarter" idx="12"/>
          </p:nvPr>
        </p:nvSpPr>
        <p:spPr/>
        <p:txBody>
          <a:bodyPr/>
          <a:lstStyle/>
          <a:p>
            <a:fld id="{B9A5735C-62F2-441D-ADBD-4E98A718F7D7}" type="slidenum">
              <a:rPr lang="en-US" smtClean="0"/>
              <a:t>8</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0948" y="1820372"/>
            <a:ext cx="3112852" cy="2180922"/>
          </a:xfrm>
          <a:prstGeom prst="rect">
            <a:avLst/>
          </a:prstGeom>
        </p:spPr>
      </p:pic>
    </p:spTree>
    <p:extLst>
      <p:ext uri="{BB962C8B-B14F-4D97-AF65-F5344CB8AC3E}">
        <p14:creationId xmlns:p14="http://schemas.microsoft.com/office/powerpoint/2010/main" val="701237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How Convolution Works</a:t>
            </a:r>
            <a:endParaRPr lang="en-US" dirty="0">
              <a:latin typeface="+mn-lt"/>
            </a:endParaRPr>
          </a:p>
        </p:txBody>
      </p:sp>
      <p:sp>
        <p:nvSpPr>
          <p:cNvPr id="3" name="Content Placeholder 2"/>
          <p:cNvSpPr>
            <a:spLocks noGrp="1"/>
          </p:cNvSpPr>
          <p:nvPr>
            <p:ph idx="1"/>
          </p:nvPr>
        </p:nvSpPr>
        <p:spPr>
          <a:xfrm>
            <a:off x="838200" y="1825625"/>
            <a:ext cx="6225217" cy="4621212"/>
          </a:xfrm>
        </p:spPr>
        <p:txBody>
          <a:bodyPr>
            <a:normAutofit fontScale="92500" lnSpcReduction="20000"/>
          </a:bodyPr>
          <a:lstStyle/>
          <a:p>
            <a:r>
              <a:rPr lang="en-US" b="1" dirty="0"/>
              <a:t>Step 1: Break the image into overlapping image tiles</a:t>
            </a:r>
          </a:p>
          <a:p>
            <a:pPr marL="0" indent="0">
              <a:buNone/>
            </a:pPr>
            <a:r>
              <a:rPr lang="en-US" sz="1900" dirty="0"/>
              <a:t>Similar to our sliding window search above, let’s pass a sliding window over the entire original image and save each result as a separate, tiny picture tile</a:t>
            </a:r>
          </a:p>
          <a:p>
            <a:pPr marL="0" indent="0">
              <a:buNone/>
            </a:pPr>
            <a:r>
              <a:rPr lang="en-US" sz="1900" dirty="0"/>
              <a:t>By doing this, we turned our original image into 77 equally-sized tiny image tiles.</a:t>
            </a:r>
          </a:p>
          <a:p>
            <a:r>
              <a:rPr lang="en-US" b="1" dirty="0"/>
              <a:t>Step 2: Feed each image tile into a small neural network</a:t>
            </a:r>
          </a:p>
          <a:p>
            <a:pPr marL="0" indent="0">
              <a:buNone/>
            </a:pPr>
            <a:r>
              <a:rPr lang="en-US" sz="1900" dirty="0"/>
              <a:t>Earlier, we fed a single image into a neural network to see if it was an “8”. We’ll do the exact same thing here, but we’ll do it for each individual image tile.</a:t>
            </a:r>
          </a:p>
          <a:p>
            <a:pPr marL="0" indent="0">
              <a:buNone/>
            </a:pPr>
            <a:r>
              <a:rPr lang="en-US" sz="1900" dirty="0"/>
              <a:t>However, there’s one big twist We’ll keep the same neural network weights for every single tile in the same original image. In other words, we are treating every image tile equally. If something interesting appears in any given tile, we’ll mark that tile as interesting</a:t>
            </a:r>
            <a:endParaRPr lang="en-US" sz="1300" dirty="0"/>
          </a:p>
        </p:txBody>
      </p:sp>
      <p:sp>
        <p:nvSpPr>
          <p:cNvPr id="9" name="Slide Number Placeholder 8"/>
          <p:cNvSpPr>
            <a:spLocks noGrp="1"/>
          </p:cNvSpPr>
          <p:nvPr>
            <p:ph type="sldNum" sz="quarter" idx="12"/>
          </p:nvPr>
        </p:nvSpPr>
        <p:spPr/>
        <p:txBody>
          <a:bodyPr/>
          <a:lstStyle/>
          <a:p>
            <a:fld id="{B9A5735C-62F2-441D-ADBD-4E98A718F7D7}" type="slidenum">
              <a:rPr lang="en-US" smtClean="0"/>
              <a:t>9</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3417" y="1284051"/>
            <a:ext cx="4515302" cy="271724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3417" y="4001294"/>
            <a:ext cx="4515302" cy="2513305"/>
          </a:xfrm>
          <a:prstGeom prst="rect">
            <a:avLst/>
          </a:prstGeom>
        </p:spPr>
      </p:pic>
    </p:spTree>
    <p:extLst>
      <p:ext uri="{BB962C8B-B14F-4D97-AF65-F5344CB8AC3E}">
        <p14:creationId xmlns:p14="http://schemas.microsoft.com/office/powerpoint/2010/main" val="271586698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1825</TotalTime>
  <Words>1895</Words>
  <Application>Microsoft Office PowerPoint</Application>
  <PresentationFormat>Widescreen</PresentationFormat>
  <Paragraphs>258</Paragraphs>
  <Slides>37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Calibri</vt:lpstr>
      <vt:lpstr>medium-content-serif-font</vt:lpstr>
      <vt:lpstr>Trebuchet MS</vt:lpstr>
      <vt:lpstr>Wingdings</vt:lpstr>
      <vt:lpstr>Wingdings 3</vt:lpstr>
      <vt:lpstr>Facet</vt:lpstr>
      <vt:lpstr>Advanced Analysis of Algorithms</vt:lpstr>
      <vt:lpstr>Overview</vt:lpstr>
      <vt:lpstr>Deep Learning</vt:lpstr>
      <vt:lpstr>PowerPoint Presentation</vt:lpstr>
      <vt:lpstr>CONVOLUTIONAL NEURAL NETWORKS</vt:lpstr>
      <vt:lpstr>Starting Simple</vt:lpstr>
      <vt:lpstr>Brute Force Idea : Searching with a Sliding Window</vt:lpstr>
      <vt:lpstr>How Convolution Works</vt:lpstr>
      <vt:lpstr>How Convolution Works</vt:lpstr>
      <vt:lpstr>How Convolution Works</vt:lpstr>
      <vt:lpstr>How Convolution Works</vt:lpstr>
      <vt:lpstr>How Convolution Works</vt:lpstr>
      <vt:lpstr>How Convolution Works </vt:lpstr>
      <vt:lpstr>code to define and train the network</vt:lpstr>
      <vt:lpstr>Modern Face Recognition with Deep Learning </vt:lpstr>
      <vt:lpstr>How to use Machine Learning on a Very Complicated Problem </vt:lpstr>
      <vt:lpstr>Face Recognition — Step by Step</vt:lpstr>
      <vt:lpstr>Face Recognition — Step by Step</vt:lpstr>
      <vt:lpstr>Face Recognition — Step by Step</vt:lpstr>
      <vt:lpstr>Face Recognition — Step by Step</vt:lpstr>
      <vt:lpstr>Face Recognition — Step by Step</vt:lpstr>
      <vt:lpstr>Face Recognition — Step by Step</vt:lpstr>
      <vt:lpstr>Face Recognition — Step by Step</vt:lpstr>
      <vt:lpstr>Face Recognition — Step by Step</vt:lpstr>
      <vt:lpstr>Face Recognition — Step by Step</vt:lpstr>
      <vt:lpstr>Face Recognition — Step by Step</vt:lpstr>
      <vt:lpstr>Face Recognition — Step by Step</vt:lpstr>
      <vt:lpstr>Face Recognition — Step by Step</vt:lpstr>
      <vt:lpstr>Face Recognition — Step by Step</vt:lpstr>
      <vt:lpstr>Face Recognition — Step by Step</vt:lpstr>
      <vt:lpstr>Face Recognition — Step by Step</vt:lpstr>
      <vt:lpstr>Face Recognition — Step by Step</vt:lpstr>
      <vt:lpstr>Face Recognition — Step by Step</vt:lpstr>
      <vt:lpstr>Face Recognition — Step by Step</vt:lpstr>
      <vt:lpstr>Face Recognition — Step by Step</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Analysis of Algorithms</dc:title>
  <dc:creator>aman hasan</dc:creator>
  <cp:lastModifiedBy>aman hasan</cp:lastModifiedBy>
  <cp:revision>44</cp:revision>
  <dcterms:created xsi:type="dcterms:W3CDTF">2017-03-25T00:26:30Z</dcterms:created>
  <dcterms:modified xsi:type="dcterms:W3CDTF">2017-03-28T22:58:46Z</dcterms:modified>
</cp:coreProperties>
</file>